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4"/>
  </p:notesMasterIdLst>
  <p:sldIdLst>
    <p:sldId id="294" r:id="rId2"/>
    <p:sldId id="268" r:id="rId3"/>
    <p:sldId id="269" r:id="rId4"/>
    <p:sldId id="270" r:id="rId5"/>
    <p:sldId id="271" r:id="rId6"/>
    <p:sldId id="258" r:id="rId7"/>
    <p:sldId id="260" r:id="rId8"/>
    <p:sldId id="261" r:id="rId9"/>
    <p:sldId id="272" r:id="rId10"/>
    <p:sldId id="273" r:id="rId11"/>
    <p:sldId id="274" r:id="rId12"/>
    <p:sldId id="275" r:id="rId13"/>
    <p:sldId id="276" r:id="rId14"/>
    <p:sldId id="277" r:id="rId15"/>
    <p:sldId id="278" r:id="rId16"/>
    <p:sldId id="262" r:id="rId17"/>
    <p:sldId id="279" r:id="rId18"/>
    <p:sldId id="264"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5" r:id="rId34"/>
    <p:sldId id="296" r:id="rId35"/>
    <p:sldId id="298" r:id="rId36"/>
    <p:sldId id="299" r:id="rId37"/>
    <p:sldId id="300" r:id="rId38"/>
    <p:sldId id="297" r:id="rId39"/>
    <p:sldId id="301" r:id="rId40"/>
    <p:sldId id="302" r:id="rId41"/>
    <p:sldId id="303" r:id="rId42"/>
    <p:sldId id="26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85DA99-E9CE-4C98-9ED3-F141BF358C6F}">
          <p14:sldIdLst>
            <p14:sldId id="294"/>
            <p14:sldId id="268"/>
            <p14:sldId id="269"/>
            <p14:sldId id="270"/>
            <p14:sldId id="271"/>
            <p14:sldId id="258"/>
          </p14:sldIdLst>
        </p14:section>
        <p14:section name="Untitled Section" id="{E787BE50-C54C-47E2-8B99-14C96C5DDBAE}">
          <p14:sldIdLst>
            <p14:sldId id="260"/>
            <p14:sldId id="261"/>
            <p14:sldId id="272"/>
            <p14:sldId id="273"/>
            <p14:sldId id="274"/>
            <p14:sldId id="275"/>
            <p14:sldId id="276"/>
            <p14:sldId id="277"/>
            <p14:sldId id="278"/>
            <p14:sldId id="262"/>
            <p14:sldId id="279"/>
            <p14:sldId id="264"/>
            <p14:sldId id="280"/>
            <p14:sldId id="281"/>
            <p14:sldId id="282"/>
            <p14:sldId id="283"/>
            <p14:sldId id="284"/>
            <p14:sldId id="285"/>
            <p14:sldId id="286"/>
            <p14:sldId id="287"/>
            <p14:sldId id="288"/>
            <p14:sldId id="289"/>
            <p14:sldId id="290"/>
            <p14:sldId id="291"/>
            <p14:sldId id="292"/>
            <p14:sldId id="293"/>
            <p14:sldId id="295"/>
            <p14:sldId id="296"/>
            <p14:sldId id="298"/>
            <p14:sldId id="299"/>
            <p14:sldId id="300"/>
            <p14:sldId id="297"/>
            <p14:sldId id="301"/>
            <p14:sldId id="302"/>
            <p14:sldId id="303"/>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18" autoAdjust="0"/>
  </p:normalViewPr>
  <p:slideViewPr>
    <p:cSldViewPr>
      <p:cViewPr>
        <p:scale>
          <a:sx n="80" d="100"/>
          <a:sy n="80" d="100"/>
        </p:scale>
        <p:origin x="-105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A86AFA-31BC-43A5-BB4E-8E711A32D047}" type="datetimeFigureOut">
              <a:rPr lang="en-US" smtClean="0"/>
              <a:pPr/>
              <a:t>5/8/2017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26DFF-4597-4ED8-A9D8-7328C711F36F}" type="slidenum">
              <a:rPr lang="en-US" smtClean="0"/>
              <a:pPr/>
              <a:t>‹#›</a:t>
            </a:fld>
            <a:endParaRPr lang="en-US" dirty="0"/>
          </a:p>
        </p:txBody>
      </p:sp>
    </p:spTree>
    <p:extLst>
      <p:ext uri="{BB962C8B-B14F-4D97-AF65-F5344CB8AC3E}">
        <p14:creationId xmlns:p14="http://schemas.microsoft.com/office/powerpoint/2010/main" val="1770331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B26DFF-4597-4ED8-A9D8-7328C711F36F}" type="slidenum">
              <a:rPr lang="en-US" smtClean="0"/>
              <a:pPr/>
              <a:t>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B26DFF-4597-4ED8-A9D8-7328C711F36F}"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5/8/2017</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5/8/2017</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5/8/2017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5/8/2017</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5/8/2017</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www.inspire.gov.i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mdrc.org/" TargetMode="External"/><Relationship Id="rId2" Type="http://schemas.openxmlformats.org/officeDocument/2006/relationships/hyperlink" Target="http://www.mhrd.gov.i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epass.gov.in/" TargetMode="External"/><Relationship Id="rId2" Type="http://schemas.openxmlformats.org/officeDocument/2006/relationships/hyperlink" Target="http://www.inspire.gov.in/" TargetMode="External"/><Relationship Id="rId1" Type="http://schemas.openxmlformats.org/officeDocument/2006/relationships/slideLayout" Target="../slideLayouts/slideLayout7.xml"/><Relationship Id="rId4" Type="http://schemas.openxmlformats.org/officeDocument/2006/relationships/hyperlink" Target="http://www.scholorship.position.com/"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www.mhrd.gov.i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872" y="1262043"/>
            <a:ext cx="7315200" cy="3308598"/>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smtClean="0">
                <a:solidFill>
                  <a:srgbClr val="002060"/>
                </a:solidFill>
                <a:latin typeface="Times New Roman" pitchFamily="18" charset="0"/>
                <a:cs typeface="Times New Roman" pitchFamily="18" charset="0"/>
              </a:rPr>
              <a:t>   </a:t>
            </a:r>
          </a:p>
          <a:p>
            <a:r>
              <a:rPr lang="en-US" sz="1600" b="1" dirty="0" smtClean="0">
                <a:solidFill>
                  <a:srgbClr val="002060"/>
                </a:solidFill>
                <a:latin typeface="Times New Roman" pitchFamily="18" charset="0"/>
                <a:cs typeface="Times New Roman" pitchFamily="18" charset="0"/>
              </a:rPr>
              <a:t>          		</a:t>
            </a:r>
            <a:r>
              <a:rPr lang="en-US" sz="2000" b="1" dirty="0" smtClean="0">
                <a:solidFill>
                  <a:srgbClr val="002060"/>
                </a:solidFill>
                <a:latin typeface="Times New Roman" pitchFamily="18" charset="0"/>
                <a:cs typeface="Times New Roman" pitchFamily="18" charset="0"/>
              </a:rPr>
              <a:t>S.Sivananda Reddy 	(15121f0039)</a:t>
            </a:r>
          </a:p>
          <a:p>
            <a:r>
              <a:rPr lang="en-US" sz="2000" b="1" dirty="0" smtClean="0">
                <a:solidFill>
                  <a:srgbClr val="002060"/>
                </a:solidFill>
                <a:latin typeface="Times New Roman" pitchFamily="18" charset="0"/>
                <a:cs typeface="Times New Roman" pitchFamily="18" charset="0"/>
              </a:rPr>
              <a:t>         		V.Mounika 		(15121f0042) </a:t>
            </a:r>
          </a:p>
          <a:p>
            <a:pPr algn="r"/>
            <a:r>
              <a:rPr lang="en-US" sz="2000" b="1" dirty="0" smtClean="0">
                <a:solidFill>
                  <a:srgbClr val="002060"/>
                </a:solidFill>
                <a:latin typeface="Times New Roman" pitchFamily="18" charset="0"/>
                <a:cs typeface="Times New Roman" pitchFamily="18" charset="0"/>
              </a:rPr>
              <a:t>         	   R.Gayathri 		   (15121f0035)		                   </a:t>
            </a:r>
          </a:p>
          <a:p>
            <a:pPr algn="ctr"/>
            <a:r>
              <a:rPr lang="en-US" b="1" i="1" dirty="0" smtClean="0">
                <a:latin typeface="Times New Roman" pitchFamily="18" charset="0"/>
                <a:cs typeface="Times New Roman" pitchFamily="18" charset="0"/>
              </a:rPr>
              <a:t>Under the esteemed guidance of</a:t>
            </a:r>
          </a:p>
          <a:p>
            <a:pPr algn="ctr"/>
            <a:endParaRPr lang="en-US" sz="900" b="1" i="1" dirty="0" smtClean="0">
              <a:latin typeface="Times New Roman" pitchFamily="18" charset="0"/>
              <a:cs typeface="Times New Roman" pitchFamily="18" charset="0"/>
            </a:endParaRPr>
          </a:p>
          <a:p>
            <a:pPr algn="ctr"/>
            <a:r>
              <a:rPr lang="en-US" sz="1600" b="1" dirty="0" smtClean="0">
                <a:latin typeface="Times New Roman" pitchFamily="18" charset="0"/>
                <a:cs typeface="Times New Roman" pitchFamily="18" charset="0"/>
              </a:rPr>
              <a:t>  </a:t>
            </a:r>
            <a:r>
              <a:rPr lang="en-US" sz="2000" b="1" dirty="0" smtClean="0">
                <a:solidFill>
                  <a:srgbClr val="002060"/>
                </a:solidFill>
                <a:latin typeface="Times New Roman" pitchFamily="18" charset="0"/>
                <a:cs typeface="Times New Roman" pitchFamily="18" charset="0"/>
              </a:rPr>
              <a:t>Mrs. K. MANASA,</a:t>
            </a:r>
            <a:endParaRPr lang="en-US" sz="2000" b="1" dirty="0" smtClean="0">
              <a:solidFill>
                <a:srgbClr val="7030A0"/>
              </a:solidFill>
              <a:latin typeface="Times New Roman" pitchFamily="18" charset="0"/>
              <a:cs typeface="Times New Roman" pitchFamily="18" charset="0"/>
            </a:endParaRPr>
          </a:p>
          <a:p>
            <a:pPr algn="ctr"/>
            <a:r>
              <a:rPr lang="en-US" sz="1600" b="1" dirty="0" smtClean="0">
                <a:latin typeface="Times New Roman" pitchFamily="18" charset="0"/>
                <a:cs typeface="Times New Roman" pitchFamily="18" charset="0"/>
              </a:rPr>
              <a:t>     Assistant </a:t>
            </a:r>
            <a:r>
              <a:rPr lang="en-US" sz="1400" b="1" dirty="0" smtClean="0">
                <a:latin typeface="Times New Roman" pitchFamily="18" charset="0"/>
                <a:cs typeface="Times New Roman" pitchFamily="18" charset="0"/>
              </a:rPr>
              <a:t>Professor,</a:t>
            </a:r>
          </a:p>
          <a:p>
            <a:pPr algn="ctr"/>
            <a:r>
              <a:rPr lang="en-US" sz="1400" b="1"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endParaRPr lang="en-US" sz="2800" dirty="0" smtClean="0">
              <a:latin typeface="Times New Roman" pitchFamily="18" charset="0"/>
              <a:cs typeface="Times New Roman" pitchFamily="18" charset="0"/>
            </a:endParaRPr>
          </a:p>
          <a:p>
            <a:pPr algn="ctr"/>
            <a:endParaRPr lang="en-IN" sz="2800" b="1" dirty="0">
              <a:ln w="12700">
                <a:solidFill>
                  <a:schemeClr val="accent1"/>
                </a:solidFill>
                <a:prstDash val="solid"/>
              </a:ln>
              <a:solidFill>
                <a:schemeClr val="tx1">
                  <a:lumMod val="95000"/>
                  <a:lumOff val="5000"/>
                </a:schemeClr>
              </a:solidFill>
              <a:effectLst>
                <a:outerShdw dist="38100" dir="2640000" algn="bl" rotWithShape="0">
                  <a:schemeClr val="accent1"/>
                </a:outerShdw>
              </a:effectLst>
              <a:latin typeface="Times New Roman" pitchFamily="18" charset="0"/>
              <a:cs typeface="Times New Roman"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2673" y="3763963"/>
            <a:ext cx="3124200" cy="1176437"/>
          </a:xfrm>
          <a:prstGeom prst="rect">
            <a:avLst/>
          </a:prstGeom>
        </p:spPr>
      </p:pic>
      <p:sp>
        <p:nvSpPr>
          <p:cNvPr id="4" name="Subtitle 4"/>
          <p:cNvSpPr txBox="1">
            <a:spLocks/>
          </p:cNvSpPr>
          <p:nvPr/>
        </p:nvSpPr>
        <p:spPr bwMode="auto">
          <a:xfrm>
            <a:off x="295672" y="4830763"/>
            <a:ext cx="8552656" cy="1126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800" dirty="0" smtClean="0">
              <a:solidFill>
                <a:srgbClr val="C00000"/>
              </a:solidFill>
              <a:latin typeface="Times New Roman" pitchFamily="18" charset="0"/>
              <a:cs typeface="Times New Roman" pitchFamily="18" charset="0"/>
            </a:endParaRPr>
          </a:p>
          <a:p>
            <a:endParaRPr lang="en-IN" sz="2800" dirty="0" smtClean="0">
              <a:solidFill>
                <a:srgbClr val="C00000"/>
              </a:solidFill>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
        <p:nvSpPr>
          <p:cNvPr id="6" name="Rectangle 5"/>
          <p:cNvSpPr>
            <a:spLocks noChangeArrowheads="1"/>
          </p:cNvSpPr>
          <p:nvPr/>
        </p:nvSpPr>
        <p:spPr bwMode="auto">
          <a:xfrm>
            <a:off x="363306" y="5180985"/>
            <a:ext cx="7932557" cy="132343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DEPARTMENT OF</a:t>
            </a:r>
            <a:r>
              <a:rPr kumimoji="0" lang="en-US" sz="1400" b="1"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MASTER OF COMPUTER APPLICATIONS</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algn="ctr" eaLnBrk="0" fontAlgn="base" hangingPunct="0">
              <a:spcBef>
                <a:spcPct val="0"/>
              </a:spcBef>
              <a:spcAft>
                <a:spcPct val="0"/>
              </a:spcAft>
            </a:pPr>
            <a:r>
              <a:rPr lang="en-US" sz="2400" b="1" dirty="0" smtClean="0">
                <a:solidFill>
                  <a:srgbClr val="FF0000"/>
                </a:solidFill>
                <a:latin typeface="Bahamas" pitchFamily="34" charset="0"/>
                <a:cs typeface="Times New Roman" pitchFamily="18" charset="0"/>
              </a:rPr>
              <a:t>      SREE </a:t>
            </a:r>
            <a:r>
              <a:rPr lang="en-US" sz="2400" b="1" dirty="0">
                <a:solidFill>
                  <a:srgbClr val="FF0000"/>
                </a:solidFill>
                <a:latin typeface="Bahamas" pitchFamily="34" charset="0"/>
                <a:cs typeface="Times New Roman" pitchFamily="18" charset="0"/>
              </a:rPr>
              <a:t>VIDYANIKETHAN ENGINEERING COLLEGE</a:t>
            </a:r>
            <a:endParaRPr lang="en-US" sz="2400" b="1"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 autonomous institution affiliated to JNTUA, Anantapuramu)</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SreeSainath Nagar, Tirupati – 517 102.</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TextBox 8"/>
          <p:cNvSpPr txBox="1"/>
          <p:nvPr/>
        </p:nvSpPr>
        <p:spPr>
          <a:xfrm>
            <a:off x="3343672" y="1108631"/>
            <a:ext cx="1905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dirty="0" smtClean="0">
                <a:latin typeface="Times New Roman" pitchFamily="18" charset="0"/>
                <a:cs typeface="Times New Roman" pitchFamily="18" charset="0"/>
              </a:rPr>
              <a:t>     </a:t>
            </a:r>
            <a:r>
              <a:rPr lang="en-US" b="1" i="1" dirty="0">
                <a:latin typeface="Times New Roman" pitchFamily="18" charset="0"/>
                <a:cs typeface="Times New Roman" pitchFamily="18" charset="0"/>
              </a:rPr>
              <a:t>	</a:t>
            </a:r>
            <a:r>
              <a:rPr lang="en-US" b="1" i="1" dirty="0" smtClean="0">
                <a:latin typeface="Times New Roman" pitchFamily="18" charset="0"/>
                <a:cs typeface="Times New Roman" pitchFamily="18" charset="0"/>
              </a:rPr>
              <a:t>by</a:t>
            </a:r>
            <a:endParaRPr lang="en-US" b="1" i="1" dirty="0">
              <a:latin typeface="Times New Roman" pitchFamily="18" charset="0"/>
              <a:cs typeface="Times New Roman" pitchFamily="18" charset="0"/>
            </a:endParaRPr>
          </a:p>
        </p:txBody>
      </p:sp>
      <p:sp>
        <p:nvSpPr>
          <p:cNvPr id="8" name="TextBox 9"/>
          <p:cNvSpPr txBox="1"/>
          <p:nvPr/>
        </p:nvSpPr>
        <p:spPr>
          <a:xfrm>
            <a:off x="1972072" y="182563"/>
            <a:ext cx="4647315"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800" dirty="0" smtClean="0">
                <a:latin typeface="Times New Roman" pitchFamily="18" charset="0"/>
                <a:cs typeface="Times New Roman" pitchFamily="18" charset="0"/>
              </a:rPr>
              <a:t>         </a:t>
            </a:r>
            <a:r>
              <a:rPr lang="en-US" sz="2800" b="1" dirty="0" smtClean="0">
                <a:solidFill>
                  <a:schemeClr val="accent6">
                    <a:lumMod val="75000"/>
                  </a:schemeClr>
                </a:solidFill>
                <a:latin typeface="Arial Black" pitchFamily="34" charset="0"/>
                <a:cs typeface="Times New Roman" pitchFamily="18" charset="0"/>
              </a:rPr>
              <a:t>Presentation on</a:t>
            </a:r>
            <a:endParaRPr lang="en-US" sz="2800" b="1" dirty="0">
              <a:solidFill>
                <a:schemeClr val="accent6">
                  <a:lumMod val="75000"/>
                </a:schemeClr>
              </a:solidFill>
              <a:latin typeface="Arial Black" pitchFamily="34" charset="0"/>
            </a:endParaRPr>
          </a:p>
          <a:p>
            <a:endParaRPr lang="en-US" sz="2800" dirty="0">
              <a:latin typeface="Times New Roman" pitchFamily="18" charset="0"/>
              <a:cs typeface="Times New Roman" pitchFamily="18" charset="0"/>
            </a:endParaRPr>
          </a:p>
        </p:txBody>
      </p:sp>
      <p:sp>
        <p:nvSpPr>
          <p:cNvPr id="9" name="Date Placeholder 5"/>
          <p:cNvSpPr>
            <a:spLocks noGrp="1"/>
          </p:cNvSpPr>
          <p:nvPr/>
        </p:nvSpPr>
        <p:spPr>
          <a:xfrm>
            <a:off x="371872" y="6310313"/>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smtClean="0"/>
          </a:p>
          <a:p>
            <a:endParaRPr lang="en-US" dirty="0"/>
          </a:p>
        </p:txBody>
      </p:sp>
      <p:sp>
        <p:nvSpPr>
          <p:cNvPr id="10" name="Footer Placeholder 6"/>
          <p:cNvSpPr>
            <a:spLocks noGrp="1"/>
          </p:cNvSpPr>
          <p:nvPr/>
        </p:nvSpPr>
        <p:spPr>
          <a:xfrm>
            <a:off x="3038872" y="6310313"/>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smtClean="0"/>
          </a:p>
          <a:p>
            <a:endParaRPr lang="en-US" dirty="0"/>
          </a:p>
        </p:txBody>
      </p:sp>
      <p:sp>
        <p:nvSpPr>
          <p:cNvPr id="11" name="Slide Number Placeholder 7"/>
          <p:cNvSpPr>
            <a:spLocks noGrp="1"/>
          </p:cNvSpPr>
          <p:nvPr/>
        </p:nvSpPr>
        <p:spPr>
          <a:xfrm>
            <a:off x="6467872" y="6310313"/>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smtClean="0"/>
          </a:p>
          <a:p>
            <a:endParaRPr lang="en-US" dirty="0"/>
          </a:p>
        </p:txBody>
      </p:sp>
      <p:sp>
        <p:nvSpPr>
          <p:cNvPr id="12" name="TextBox 11"/>
          <p:cNvSpPr txBox="1"/>
          <p:nvPr/>
        </p:nvSpPr>
        <p:spPr>
          <a:xfrm>
            <a:off x="238553" y="862410"/>
            <a:ext cx="8496237" cy="615553"/>
          </a:xfrm>
          <a:prstGeom prst="rect">
            <a:avLst/>
          </a:prstGeom>
          <a:noFill/>
        </p:spPr>
        <p:txBody>
          <a:bodyPr wrap="none" rtlCol="0">
            <a:spAutoFit/>
          </a:bodyPr>
          <a:lstStyle/>
          <a:p>
            <a:r>
              <a:rPr lang="en-IN" sz="1600" b="1" dirty="0" smtClean="0">
                <a:solidFill>
                  <a:srgbClr val="FF0000"/>
                </a:solidFill>
              </a:rPr>
              <a:t>DIGITAL SOLUTION TO INTEGRATE THE SCHOLARSHIP SCHEME WITH PERFORMANCE</a:t>
            </a:r>
          </a:p>
          <a:p>
            <a:endParaRPr lang="en-IN" dirty="0"/>
          </a:p>
        </p:txBody>
      </p:sp>
    </p:spTree>
    <p:extLst>
      <p:ext uri="{BB962C8B-B14F-4D97-AF65-F5344CB8AC3E}">
        <p14:creationId xmlns:p14="http://schemas.microsoft.com/office/powerpoint/2010/main" val="16624406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89844"/>
            <a:ext cx="8247413" cy="2031325"/>
          </a:xfrm>
          <a:prstGeom prst="rect">
            <a:avLst/>
          </a:prstGeom>
        </p:spPr>
        <p:txBody>
          <a:bodyPr wrap="square">
            <a:spAutoFit/>
          </a:bodyPr>
          <a:lstStyle/>
          <a:p>
            <a:r>
              <a:rPr lang="en-IN" dirty="0">
                <a:solidFill>
                  <a:schemeClr val="accent4"/>
                </a:solidFill>
              </a:rPr>
              <a:t>PROPOSED SYSTEM :</a:t>
            </a:r>
          </a:p>
          <a:p>
            <a:pPr algn="just">
              <a:lnSpc>
                <a:spcPct val="150000"/>
              </a:lnSpc>
            </a:pPr>
            <a:r>
              <a:rPr lang="en-IN" dirty="0"/>
              <a:t>Through this proposed system the students receives the scholarship purely based on </a:t>
            </a:r>
            <a:r>
              <a:rPr lang="en-IN" dirty="0" smtClean="0"/>
              <a:t>talent and </a:t>
            </a:r>
            <a:r>
              <a:rPr lang="en-IN" dirty="0"/>
              <a:t>students also focus more towards their academic progress in order to receive the </a:t>
            </a:r>
            <a:r>
              <a:rPr lang="en-IN" dirty="0" smtClean="0"/>
              <a:t>scholarships. students </a:t>
            </a:r>
            <a:r>
              <a:rPr lang="en-IN" dirty="0"/>
              <a:t>will be motivated and try to work harder in order to get scholarships</a:t>
            </a:r>
            <a:r>
              <a:rPr lang="en-IN" dirty="0" smtClean="0"/>
              <a:t>.</a:t>
            </a:r>
            <a:endParaRPr lang="en-IN" dirty="0"/>
          </a:p>
        </p:txBody>
      </p:sp>
    </p:spTree>
    <p:extLst>
      <p:ext uri="{BB962C8B-B14F-4D97-AF65-F5344CB8AC3E}">
        <p14:creationId xmlns:p14="http://schemas.microsoft.com/office/powerpoint/2010/main" val="39639579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2515432" cy="400110"/>
          </a:xfrm>
          <a:prstGeom prst="rect">
            <a:avLst/>
          </a:prstGeom>
          <a:noFill/>
        </p:spPr>
        <p:txBody>
          <a:bodyPr wrap="none" rtlCol="0">
            <a:spAutoFit/>
          </a:bodyPr>
          <a:lstStyle/>
          <a:p>
            <a:r>
              <a:rPr lang="en-IN" sz="2000" u="sng" dirty="0">
                <a:solidFill>
                  <a:schemeClr val="accent4"/>
                </a:solidFill>
              </a:rPr>
              <a:t>FEASIBILITY STUDY</a:t>
            </a:r>
            <a:endParaRPr lang="en-IN" sz="2000" dirty="0">
              <a:solidFill>
                <a:schemeClr val="accent4"/>
              </a:solidFill>
            </a:endParaRPr>
          </a:p>
        </p:txBody>
      </p:sp>
      <p:sp>
        <p:nvSpPr>
          <p:cNvPr id="4" name="Rectangle 3"/>
          <p:cNvSpPr/>
          <p:nvPr/>
        </p:nvSpPr>
        <p:spPr>
          <a:xfrm>
            <a:off x="685800" y="1442871"/>
            <a:ext cx="4572000" cy="1938992"/>
          </a:xfrm>
          <a:prstGeom prst="rect">
            <a:avLst/>
          </a:prstGeom>
        </p:spPr>
        <p:txBody>
          <a:bodyPr>
            <a:spAutoFit/>
          </a:bodyPr>
          <a:lstStyle/>
          <a:p>
            <a:pPr marL="800100" lvl="1" indent="-342900" algn="just">
              <a:lnSpc>
                <a:spcPct val="150000"/>
              </a:lnSpc>
              <a:buFont typeface="Arial" pitchFamily="34" charset="0"/>
              <a:buChar char="•"/>
            </a:pPr>
            <a:r>
              <a:rPr lang="en-IE" sz="2000" dirty="0"/>
              <a:t>Technical Feasibility</a:t>
            </a:r>
            <a:endParaRPr lang="en-IN" sz="2000" dirty="0"/>
          </a:p>
          <a:p>
            <a:pPr marL="800100" lvl="1" indent="-342900" algn="just">
              <a:lnSpc>
                <a:spcPct val="150000"/>
              </a:lnSpc>
              <a:buFont typeface="Arial" pitchFamily="34" charset="0"/>
              <a:buChar char="•"/>
            </a:pPr>
            <a:r>
              <a:rPr lang="en-IE" sz="2000" dirty="0"/>
              <a:t>Operation Feasibility</a:t>
            </a:r>
            <a:endParaRPr lang="en-IN" sz="2000" dirty="0"/>
          </a:p>
          <a:p>
            <a:pPr marL="800100" lvl="1" indent="-342900" algn="just">
              <a:lnSpc>
                <a:spcPct val="150000"/>
              </a:lnSpc>
              <a:buFont typeface="Arial" pitchFamily="34" charset="0"/>
              <a:buChar char="•"/>
            </a:pPr>
            <a:r>
              <a:rPr lang="en-IE" sz="2000" dirty="0"/>
              <a:t>Economical Feasibility</a:t>
            </a:r>
            <a:endParaRPr lang="en-IN" sz="2000" dirty="0"/>
          </a:p>
          <a:p>
            <a:pPr algn="just">
              <a:lnSpc>
                <a:spcPct val="150000"/>
              </a:lnSpc>
              <a:buFont typeface="Wingdings 3" pitchFamily="18" charset="2"/>
              <a:buNone/>
            </a:pPr>
            <a:r>
              <a:rPr lang="en-IE" sz="2000" b="1" dirty="0"/>
              <a:t> </a:t>
            </a:r>
            <a:endParaRPr lang="en-IN" sz="2000" dirty="0"/>
          </a:p>
        </p:txBody>
      </p:sp>
      <p:sp>
        <p:nvSpPr>
          <p:cNvPr id="5" name="Rectangle 4"/>
          <p:cNvSpPr/>
          <p:nvPr/>
        </p:nvSpPr>
        <p:spPr>
          <a:xfrm>
            <a:off x="304800" y="2819399"/>
            <a:ext cx="8839200" cy="1754326"/>
          </a:xfrm>
          <a:prstGeom prst="rect">
            <a:avLst/>
          </a:prstGeom>
        </p:spPr>
        <p:txBody>
          <a:bodyPr wrap="square">
            <a:spAutoFit/>
          </a:bodyPr>
          <a:lstStyle/>
          <a:p>
            <a:pPr algn="just">
              <a:lnSpc>
                <a:spcPct val="150000"/>
              </a:lnSpc>
              <a:buFont typeface="Wingdings 3" pitchFamily="18" charset="2"/>
              <a:buNone/>
            </a:pPr>
            <a:r>
              <a:rPr lang="en-IE" b="1" dirty="0">
                <a:solidFill>
                  <a:schemeClr val="accent4"/>
                </a:solidFill>
              </a:rPr>
              <a:t>Technical Feasibility</a:t>
            </a:r>
            <a:r>
              <a:rPr lang="en-IE" b="1" dirty="0"/>
              <a:t>:</a:t>
            </a:r>
          </a:p>
          <a:p>
            <a:pPr algn="just">
              <a:lnSpc>
                <a:spcPct val="150000"/>
              </a:lnSpc>
              <a:buFont typeface="Wingdings" pitchFamily="2" charset="2"/>
              <a:buChar char="Ø"/>
            </a:pPr>
            <a:r>
              <a:rPr lang="en-IE" dirty="0"/>
              <a:t>Since the project is designed with Java with HTML as front end and oracle is back end.</a:t>
            </a:r>
          </a:p>
          <a:p>
            <a:pPr algn="just">
              <a:lnSpc>
                <a:spcPct val="150000"/>
              </a:lnSpc>
              <a:buFont typeface="Wingdings" pitchFamily="2" charset="2"/>
              <a:buChar char="Ø"/>
            </a:pPr>
            <a:r>
              <a:rPr lang="en-IE" dirty="0"/>
              <a:t>It is easy to install  in all the systems wherever needed  it is more efficient.</a:t>
            </a:r>
            <a:endParaRPr lang="en-IN" dirty="0"/>
          </a:p>
        </p:txBody>
      </p:sp>
    </p:spTree>
    <p:extLst>
      <p:ext uri="{BB962C8B-B14F-4D97-AF65-F5344CB8AC3E}">
        <p14:creationId xmlns:p14="http://schemas.microsoft.com/office/powerpoint/2010/main" val="412076281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33" y="263067"/>
            <a:ext cx="8613732" cy="2215991"/>
          </a:xfrm>
          <a:prstGeom prst="rect">
            <a:avLst/>
          </a:prstGeom>
        </p:spPr>
        <p:txBody>
          <a:bodyPr wrap="square">
            <a:spAutoFit/>
          </a:bodyPr>
          <a:lstStyle/>
          <a:p>
            <a:pPr algn="just"/>
            <a:r>
              <a:rPr lang="en-IN" dirty="0" smtClean="0">
                <a:solidFill>
                  <a:schemeClr val="accent4"/>
                </a:solidFill>
              </a:rPr>
              <a:t>ECONIMICAL FEASIBILITY</a:t>
            </a:r>
            <a:endParaRPr lang="en-IN" dirty="0">
              <a:solidFill>
                <a:schemeClr val="accent4"/>
              </a:solidFill>
            </a:endParaRPr>
          </a:p>
          <a:p>
            <a:pPr algn="just">
              <a:lnSpc>
                <a:spcPct val="150000"/>
              </a:lnSpc>
            </a:pPr>
            <a:r>
              <a:rPr lang="en-IN" sz="1600" dirty="0"/>
              <a:t>In the systems, the organization is most satisfied by economic feasibility because, if the organization implements this system, it need not require any additional hardware and software resources. This System is developed by using open source software like Apache, JAVA used to minimize the cost as well as it will be saving lot of time.</a:t>
            </a:r>
          </a:p>
        </p:txBody>
      </p:sp>
      <p:sp>
        <p:nvSpPr>
          <p:cNvPr id="3" name="TextBox 2"/>
          <p:cNvSpPr txBox="1"/>
          <p:nvPr/>
        </p:nvSpPr>
        <p:spPr>
          <a:xfrm>
            <a:off x="103340" y="2456166"/>
            <a:ext cx="3114955" cy="369332"/>
          </a:xfrm>
          <a:prstGeom prst="rect">
            <a:avLst/>
          </a:prstGeom>
          <a:noFill/>
        </p:spPr>
        <p:txBody>
          <a:bodyPr wrap="none" rtlCol="0">
            <a:spAutoFit/>
          </a:bodyPr>
          <a:lstStyle/>
          <a:p>
            <a:r>
              <a:rPr lang="en-IN" dirty="0" smtClean="0">
                <a:solidFill>
                  <a:schemeClr val="accent4"/>
                </a:solidFill>
              </a:rPr>
              <a:t>OPERATIONAL FEASIBILITY</a:t>
            </a:r>
            <a:endParaRPr lang="en-IN" dirty="0">
              <a:solidFill>
                <a:schemeClr val="accent4"/>
              </a:solidFill>
            </a:endParaRPr>
          </a:p>
        </p:txBody>
      </p:sp>
      <p:sp>
        <p:nvSpPr>
          <p:cNvPr id="4" name="Rectangle 3"/>
          <p:cNvSpPr/>
          <p:nvPr/>
        </p:nvSpPr>
        <p:spPr>
          <a:xfrm>
            <a:off x="75156" y="2815132"/>
            <a:ext cx="8841288" cy="4431983"/>
          </a:xfrm>
          <a:prstGeom prst="rect">
            <a:avLst/>
          </a:prstGeom>
        </p:spPr>
        <p:txBody>
          <a:bodyPr wrap="square">
            <a:spAutoFit/>
          </a:bodyPr>
          <a:lstStyle/>
          <a:p>
            <a:pPr algn="just">
              <a:lnSpc>
                <a:spcPct val="150000"/>
              </a:lnSpc>
              <a:buFont typeface="Wingdings" pitchFamily="2" charset="2"/>
              <a:buChar char="Ø"/>
            </a:pPr>
            <a:r>
              <a:rPr lang="en-US" sz="1600" b="1" dirty="0"/>
              <a:t>Reliability</a:t>
            </a:r>
            <a:endParaRPr lang="en-IN" sz="1600" dirty="0"/>
          </a:p>
          <a:p>
            <a:pPr algn="just">
              <a:lnSpc>
                <a:spcPct val="150000"/>
              </a:lnSpc>
            </a:pPr>
            <a:r>
              <a:rPr lang="en-US" sz="1600" dirty="0"/>
              <a:t>The package wills pick-up current transactions online. Regarding the old transactions, User will enter them in to the system. </a:t>
            </a:r>
            <a:endParaRPr lang="en-IN" sz="1600" dirty="0"/>
          </a:p>
          <a:p>
            <a:pPr algn="just">
              <a:lnSpc>
                <a:spcPct val="150000"/>
              </a:lnSpc>
            </a:pPr>
            <a:r>
              <a:rPr lang="en-US" sz="1600" b="1" dirty="0"/>
              <a:t>Security</a:t>
            </a:r>
            <a:endParaRPr lang="en-IN" sz="1600" dirty="0"/>
          </a:p>
          <a:p>
            <a:pPr algn="just">
              <a:lnSpc>
                <a:spcPct val="150000"/>
              </a:lnSpc>
            </a:pPr>
            <a:r>
              <a:rPr lang="en-US" sz="1600" dirty="0"/>
              <a:t>The web server and database server should be protected from hacking, virus </a:t>
            </a:r>
            <a:r>
              <a:rPr lang="en-US" sz="1600" dirty="0" smtClean="0"/>
              <a:t>etc</a:t>
            </a:r>
            <a:endParaRPr lang="en-IN" sz="1600" dirty="0"/>
          </a:p>
          <a:p>
            <a:pPr algn="just">
              <a:lnSpc>
                <a:spcPct val="150000"/>
              </a:lnSpc>
            </a:pPr>
            <a:r>
              <a:rPr lang="en-US" sz="1600" b="1" dirty="0"/>
              <a:t>Portability</a:t>
            </a:r>
            <a:endParaRPr lang="en-IN" sz="1600" dirty="0"/>
          </a:p>
          <a:p>
            <a:pPr algn="just">
              <a:lnSpc>
                <a:spcPct val="150000"/>
              </a:lnSpc>
            </a:pPr>
            <a:r>
              <a:rPr lang="en-US" sz="1600" dirty="0"/>
              <a:t>The application will be developed using standard open source software (Except Oracle) like Java, tomcat web server, Internet Explorer Browser etc these software will work both on Windows and Linux o/s.  Hence portability problems will not arise.</a:t>
            </a:r>
            <a:endParaRPr lang="en-IN" sz="1600" dirty="0"/>
          </a:p>
          <a:p>
            <a:pPr algn="just">
              <a:lnSpc>
                <a:spcPct val="150000"/>
              </a:lnSpc>
            </a:pPr>
            <a:r>
              <a:rPr lang="en-IE" sz="1600" b="1" dirty="0"/>
              <a:t> Availability</a:t>
            </a:r>
            <a:endParaRPr lang="en-IN" sz="1600" dirty="0"/>
          </a:p>
          <a:p>
            <a:pPr algn="just">
              <a:lnSpc>
                <a:spcPct val="150000"/>
              </a:lnSpc>
            </a:pPr>
            <a:r>
              <a:rPr lang="en-IE" sz="1600" dirty="0"/>
              <a:t>	This software will be available always.</a:t>
            </a:r>
            <a:endParaRPr lang="en-IN" sz="1600" dirty="0"/>
          </a:p>
          <a:p>
            <a:pPr algn="ctr">
              <a:buFont typeface="Wingdings 3" pitchFamily="18" charset="2"/>
              <a:buNone/>
            </a:pPr>
            <a:endParaRPr lang="en-IN" b="1" dirty="0"/>
          </a:p>
        </p:txBody>
      </p:sp>
    </p:spTree>
    <p:extLst>
      <p:ext uri="{BB962C8B-B14F-4D97-AF65-F5344CB8AC3E}">
        <p14:creationId xmlns:p14="http://schemas.microsoft.com/office/powerpoint/2010/main" val="355869485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1580" y="685800"/>
            <a:ext cx="2563522" cy="400110"/>
          </a:xfrm>
          <a:prstGeom prst="rect">
            <a:avLst/>
          </a:prstGeom>
          <a:noFill/>
        </p:spPr>
        <p:txBody>
          <a:bodyPr wrap="none" rtlCol="0">
            <a:spAutoFit/>
          </a:bodyPr>
          <a:lstStyle/>
          <a:p>
            <a:pPr algn="ctr"/>
            <a:r>
              <a:rPr lang="en-IN" sz="2000" dirty="0" smtClean="0">
                <a:solidFill>
                  <a:schemeClr val="accent4"/>
                </a:solidFill>
              </a:rPr>
              <a:t>DATA COLLECTION</a:t>
            </a:r>
            <a:endParaRPr lang="en-IN" sz="2000" dirty="0">
              <a:solidFill>
                <a:schemeClr val="accent4"/>
              </a:solidFill>
            </a:endParaRPr>
          </a:p>
        </p:txBody>
      </p:sp>
      <p:sp>
        <p:nvSpPr>
          <p:cNvPr id="4" name="Rectangle 3"/>
          <p:cNvSpPr/>
          <p:nvPr/>
        </p:nvSpPr>
        <p:spPr>
          <a:xfrm>
            <a:off x="76200" y="1228398"/>
            <a:ext cx="9067800" cy="2277547"/>
          </a:xfrm>
          <a:prstGeom prst="rect">
            <a:avLst/>
          </a:prstGeom>
        </p:spPr>
        <p:txBody>
          <a:bodyPr wrap="square">
            <a:spAutoFit/>
          </a:bodyPr>
          <a:lstStyle/>
          <a:p>
            <a:pPr algn="just">
              <a:lnSpc>
                <a:spcPct val="150000"/>
              </a:lnSpc>
            </a:pPr>
            <a:r>
              <a:rPr lang="en-US" sz="1600" dirty="0"/>
              <a:t>There are four different types of techniques that are used to collect the data</a:t>
            </a:r>
          </a:p>
          <a:p>
            <a:pPr algn="just">
              <a:lnSpc>
                <a:spcPct val="150000"/>
              </a:lnSpc>
              <a:buNone/>
            </a:pPr>
            <a:endParaRPr lang="en-US" sz="1600" dirty="0"/>
          </a:p>
          <a:p>
            <a:pPr lvl="5" algn="just">
              <a:lnSpc>
                <a:spcPct val="150000"/>
              </a:lnSpc>
              <a:buFont typeface="Arial" pitchFamily="34" charset="0"/>
              <a:buChar char="•"/>
            </a:pPr>
            <a:r>
              <a:rPr lang="en-US" sz="1600" dirty="0"/>
              <a:t>Interview method</a:t>
            </a:r>
          </a:p>
          <a:p>
            <a:pPr lvl="5" algn="just">
              <a:lnSpc>
                <a:spcPct val="150000"/>
              </a:lnSpc>
              <a:buFont typeface="Arial" pitchFamily="34" charset="0"/>
              <a:buChar char="•"/>
            </a:pPr>
            <a:r>
              <a:rPr lang="en-US" sz="1600" dirty="0"/>
              <a:t>Questionnaires and survey method</a:t>
            </a:r>
          </a:p>
          <a:p>
            <a:pPr lvl="5" algn="just">
              <a:lnSpc>
                <a:spcPct val="150000"/>
              </a:lnSpc>
              <a:buFont typeface="Arial" pitchFamily="34" charset="0"/>
              <a:buChar char="•"/>
            </a:pPr>
            <a:r>
              <a:rPr lang="en-US" sz="1600" dirty="0"/>
              <a:t>Online observation method</a:t>
            </a:r>
          </a:p>
          <a:p>
            <a:pPr lvl="5" algn="just">
              <a:lnSpc>
                <a:spcPct val="150000"/>
              </a:lnSpc>
              <a:buFont typeface="Arial" pitchFamily="34" charset="0"/>
              <a:buChar char="•"/>
            </a:pPr>
            <a:r>
              <a:rPr lang="en-US" sz="1600" dirty="0"/>
              <a:t>Documents and records</a:t>
            </a:r>
          </a:p>
        </p:txBody>
      </p:sp>
    </p:spTree>
    <p:extLst>
      <p:ext uri="{BB962C8B-B14F-4D97-AF65-F5344CB8AC3E}">
        <p14:creationId xmlns:p14="http://schemas.microsoft.com/office/powerpoint/2010/main" val="39406875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87983"/>
            <a:ext cx="2295821" cy="400110"/>
          </a:xfrm>
          <a:prstGeom prst="rect">
            <a:avLst/>
          </a:prstGeom>
          <a:noFill/>
        </p:spPr>
        <p:txBody>
          <a:bodyPr wrap="none" rtlCol="0">
            <a:spAutoFit/>
          </a:bodyPr>
          <a:lstStyle/>
          <a:p>
            <a:r>
              <a:rPr lang="en-IN" sz="2000" dirty="0" smtClean="0">
                <a:solidFill>
                  <a:schemeClr val="accent4"/>
                </a:solidFill>
              </a:rPr>
              <a:t>ONLINE METHOD</a:t>
            </a:r>
            <a:endParaRPr lang="en-IN" sz="2000" dirty="0">
              <a:solidFill>
                <a:schemeClr val="accent4"/>
              </a:solidFill>
            </a:endParaRPr>
          </a:p>
        </p:txBody>
      </p:sp>
      <p:sp>
        <p:nvSpPr>
          <p:cNvPr id="3" name="Rectangle 2"/>
          <p:cNvSpPr/>
          <p:nvPr/>
        </p:nvSpPr>
        <p:spPr>
          <a:xfrm>
            <a:off x="76200" y="1524001"/>
            <a:ext cx="8991600" cy="1538883"/>
          </a:xfrm>
          <a:prstGeom prst="rect">
            <a:avLst/>
          </a:prstGeom>
        </p:spPr>
        <p:txBody>
          <a:bodyPr wrap="square">
            <a:spAutoFit/>
          </a:bodyPr>
          <a:lstStyle/>
          <a:p>
            <a:pPr algn="just">
              <a:lnSpc>
                <a:spcPct val="150000"/>
              </a:lnSpc>
              <a:buNone/>
            </a:pPr>
            <a:r>
              <a:rPr lang="en-US" sz="1600" dirty="0"/>
              <a:t> In our project we are using online method.</a:t>
            </a:r>
          </a:p>
          <a:p>
            <a:pPr algn="just">
              <a:lnSpc>
                <a:spcPct val="150000"/>
              </a:lnSpc>
              <a:buNone/>
            </a:pPr>
            <a:r>
              <a:rPr lang="en-US" sz="1600" dirty="0"/>
              <a:t>			It is one method for data collection. In this method we have to search various college websites and get the information that is required in our project. And we have extracted the features that are used in our project.</a:t>
            </a:r>
            <a:endParaRPr lang="en-IN" sz="1600" dirty="0"/>
          </a:p>
        </p:txBody>
      </p:sp>
      <p:sp>
        <p:nvSpPr>
          <p:cNvPr id="4" name="Rectangle 3"/>
          <p:cNvSpPr/>
          <p:nvPr/>
        </p:nvSpPr>
        <p:spPr>
          <a:xfrm>
            <a:off x="278183" y="3250504"/>
            <a:ext cx="2318263" cy="369332"/>
          </a:xfrm>
          <a:prstGeom prst="rect">
            <a:avLst/>
          </a:prstGeom>
        </p:spPr>
        <p:txBody>
          <a:bodyPr wrap="none">
            <a:spAutoFit/>
          </a:bodyPr>
          <a:lstStyle/>
          <a:p>
            <a:r>
              <a:rPr lang="en-IN" u="sng" dirty="0">
                <a:hlinkClick r:id="rId2"/>
              </a:rPr>
              <a:t>www.inspire.gov.in</a:t>
            </a:r>
            <a:endParaRPr lang="en-IN" dirty="0"/>
          </a:p>
        </p:txBody>
      </p:sp>
      <p:sp>
        <p:nvSpPr>
          <p:cNvPr id="5" name="Rectangle 4"/>
          <p:cNvSpPr/>
          <p:nvPr/>
        </p:nvSpPr>
        <p:spPr>
          <a:xfrm>
            <a:off x="533400" y="3656050"/>
            <a:ext cx="8001000" cy="1569660"/>
          </a:xfrm>
          <a:prstGeom prst="rect">
            <a:avLst/>
          </a:prstGeom>
        </p:spPr>
        <p:txBody>
          <a:bodyPr wrap="square">
            <a:spAutoFit/>
          </a:bodyPr>
          <a:lstStyle/>
          <a:p>
            <a:pPr algn="just">
              <a:lnSpc>
                <a:spcPct val="150000"/>
              </a:lnSpc>
            </a:pPr>
            <a:r>
              <a:rPr lang="en-IN" sz="1600" dirty="0"/>
              <a:t>	</a:t>
            </a:r>
            <a:r>
              <a:rPr lang="en-IN" sz="1600" dirty="0" smtClean="0"/>
              <a:t>In </a:t>
            </a:r>
            <a:r>
              <a:rPr lang="en-IN" sz="1600" dirty="0"/>
              <a:t>this scheme the scholarships are sponsored based on the merit. In my project I am using this functionality to provide the scholarships based on their performance. In this inspire scheme is that it does not believe in conducting competitive exams for identification of talent.</a:t>
            </a:r>
          </a:p>
        </p:txBody>
      </p:sp>
    </p:spTree>
    <p:extLst>
      <p:ext uri="{BB962C8B-B14F-4D97-AF65-F5344CB8AC3E}">
        <p14:creationId xmlns:p14="http://schemas.microsoft.com/office/powerpoint/2010/main" val="26955885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130" y="515034"/>
            <a:ext cx="2153154" cy="646331"/>
          </a:xfrm>
          <a:prstGeom prst="rect">
            <a:avLst/>
          </a:prstGeom>
          <a:noFill/>
        </p:spPr>
        <p:txBody>
          <a:bodyPr wrap="none" rtlCol="0">
            <a:spAutoFit/>
          </a:bodyPr>
          <a:lstStyle/>
          <a:p>
            <a:r>
              <a:rPr lang="en-IN" u="sng" dirty="0">
                <a:hlinkClick r:id="rId2"/>
              </a:rPr>
              <a:t>www.mhrd.gov.in</a:t>
            </a:r>
            <a:endParaRPr lang="en-IN" dirty="0"/>
          </a:p>
          <a:p>
            <a:endParaRPr lang="en-IN" dirty="0"/>
          </a:p>
        </p:txBody>
      </p:sp>
      <p:sp>
        <p:nvSpPr>
          <p:cNvPr id="3" name="Rectangle 2"/>
          <p:cNvSpPr/>
          <p:nvPr/>
        </p:nvSpPr>
        <p:spPr>
          <a:xfrm>
            <a:off x="381000" y="1066800"/>
            <a:ext cx="7467600" cy="1938992"/>
          </a:xfrm>
          <a:prstGeom prst="rect">
            <a:avLst/>
          </a:prstGeom>
        </p:spPr>
        <p:txBody>
          <a:bodyPr wrap="square">
            <a:spAutoFit/>
          </a:bodyPr>
          <a:lstStyle/>
          <a:p>
            <a:pPr algn="just">
              <a:lnSpc>
                <a:spcPct val="150000"/>
              </a:lnSpc>
            </a:pPr>
            <a:r>
              <a:rPr lang="en-IN" sz="1600" dirty="0"/>
              <a:t>The national merit scholarship scheme the objective of which was to provide financial assistance. In this scheme the scholarships are provided from ssc board level. In my project I am using this functionality but I am extending this feature </a:t>
            </a:r>
            <a:r>
              <a:rPr lang="en-IN" sz="1600" dirty="0" smtClean="0"/>
              <a:t>i.e. </a:t>
            </a:r>
            <a:r>
              <a:rPr lang="en-IN" sz="1600" dirty="0"/>
              <a:t>the scholarships are provided from primary level to PG level</a:t>
            </a:r>
          </a:p>
        </p:txBody>
      </p:sp>
      <p:sp>
        <p:nvSpPr>
          <p:cNvPr id="4" name="Rectangle 3"/>
          <p:cNvSpPr/>
          <p:nvPr/>
        </p:nvSpPr>
        <p:spPr>
          <a:xfrm>
            <a:off x="454231" y="3090890"/>
            <a:ext cx="1819729" cy="369332"/>
          </a:xfrm>
          <a:prstGeom prst="rect">
            <a:avLst/>
          </a:prstGeom>
        </p:spPr>
        <p:txBody>
          <a:bodyPr wrap="none">
            <a:spAutoFit/>
          </a:bodyPr>
          <a:lstStyle/>
          <a:p>
            <a:r>
              <a:rPr lang="en-IN" u="sng" dirty="0">
                <a:hlinkClick r:id="rId3"/>
              </a:rPr>
              <a:t>www.mdrc.org</a:t>
            </a:r>
            <a:endParaRPr lang="en-IN" dirty="0"/>
          </a:p>
        </p:txBody>
      </p:sp>
      <p:sp>
        <p:nvSpPr>
          <p:cNvPr id="5" name="Rectangle 4"/>
          <p:cNvSpPr/>
          <p:nvPr/>
        </p:nvSpPr>
        <p:spPr>
          <a:xfrm>
            <a:off x="380010" y="3468139"/>
            <a:ext cx="8001000" cy="2631490"/>
          </a:xfrm>
          <a:prstGeom prst="rect">
            <a:avLst/>
          </a:prstGeom>
        </p:spPr>
        <p:txBody>
          <a:bodyPr wrap="square">
            <a:spAutoFit/>
          </a:bodyPr>
          <a:lstStyle/>
          <a:p>
            <a:r>
              <a:rPr lang="en-IN" dirty="0"/>
              <a:t>PERFORMANCE BASED SCHOLARSHIPS : What have we leared?</a:t>
            </a:r>
          </a:p>
          <a:p>
            <a:pPr algn="just">
              <a:lnSpc>
                <a:spcPct val="150000"/>
              </a:lnSpc>
            </a:pPr>
            <a:r>
              <a:rPr lang="en-IN" dirty="0"/>
              <a:t>          </a:t>
            </a:r>
            <a:r>
              <a:rPr lang="en-IN" sz="1600" dirty="0"/>
              <a:t>This was the paper published by the Reshma patel, Lashwan 	Richburg Hayes. The main aim of this scholarship burdens on lo-income students while providing incentives for good academic progress. By the above scheme I am using functionality like the scholarship is to help reduce the financial burdens on low-income students by providing </a:t>
            </a:r>
            <a:r>
              <a:rPr lang="en-IN" sz="1600" dirty="0" smtClean="0"/>
              <a:t>scholarships </a:t>
            </a:r>
            <a:r>
              <a:rPr lang="en-IN" sz="1600" dirty="0"/>
              <a:t>for good academic progress.</a:t>
            </a:r>
          </a:p>
        </p:txBody>
      </p:sp>
    </p:spTree>
    <p:extLst>
      <p:ext uri="{BB962C8B-B14F-4D97-AF65-F5344CB8AC3E}">
        <p14:creationId xmlns:p14="http://schemas.microsoft.com/office/powerpoint/2010/main" val="154872783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51337795"/>
              </p:ext>
            </p:extLst>
          </p:nvPr>
        </p:nvGraphicFramePr>
        <p:xfrm>
          <a:off x="533400" y="822960"/>
          <a:ext cx="7848600" cy="4968240"/>
        </p:xfrm>
        <a:graphic>
          <a:graphicData uri="http://schemas.openxmlformats.org/drawingml/2006/table">
            <a:tbl>
              <a:tblPr firstRow="1" bandRow="1">
                <a:tableStyleId>{5C22544A-7EE6-4342-B048-85BDC9FD1C3A}</a:tableStyleId>
              </a:tblPr>
              <a:tblGrid>
                <a:gridCol w="1524000"/>
                <a:gridCol w="1524000"/>
                <a:gridCol w="1524000"/>
                <a:gridCol w="3276600"/>
              </a:tblGrid>
              <a:tr h="231130">
                <a:tc>
                  <a:txBody>
                    <a:bodyPr/>
                    <a:lstStyle/>
                    <a:p>
                      <a:pPr marL="0" indent="0">
                        <a:buFont typeface="Arial" pitchFamily="34" charset="0"/>
                        <a:buNone/>
                      </a:pPr>
                      <a:r>
                        <a:rPr lang="en-IN" sz="1600" dirty="0" smtClean="0"/>
                        <a:t>NAME</a:t>
                      </a:r>
                      <a:endParaRPr lang="en-IN" sz="1600" dirty="0"/>
                    </a:p>
                  </a:txBody>
                  <a:tcPr/>
                </a:tc>
                <a:tc>
                  <a:txBody>
                    <a:bodyPr/>
                    <a:lstStyle/>
                    <a:p>
                      <a:pPr marL="0" indent="0">
                        <a:buFont typeface="Arial" pitchFamily="34" charset="0"/>
                        <a:buNone/>
                      </a:pPr>
                      <a:r>
                        <a:rPr lang="en-IN" sz="1600" dirty="0" smtClean="0"/>
                        <a:t>ADDRESS </a:t>
                      </a:r>
                      <a:endParaRPr lang="en-IN" sz="1600" dirty="0"/>
                    </a:p>
                  </a:txBody>
                  <a:tcPr/>
                </a:tc>
                <a:tc>
                  <a:txBody>
                    <a:bodyPr/>
                    <a:lstStyle/>
                    <a:p>
                      <a:pPr marL="0" indent="0">
                        <a:buFont typeface="Arial" pitchFamily="34" charset="0"/>
                        <a:buNone/>
                      </a:pPr>
                      <a:r>
                        <a:rPr lang="en-IN" sz="1600" dirty="0" smtClean="0"/>
                        <a:t>EMAIL</a:t>
                      </a:r>
                      <a:endParaRPr lang="en-IN" sz="1600" dirty="0"/>
                    </a:p>
                  </a:txBody>
                  <a:tcPr/>
                </a:tc>
                <a:tc>
                  <a:txBody>
                    <a:bodyPr/>
                    <a:lstStyle/>
                    <a:p>
                      <a:pPr marL="0" indent="0">
                        <a:buFont typeface="Arial" pitchFamily="34" charset="0"/>
                        <a:buNone/>
                      </a:pPr>
                      <a:r>
                        <a:rPr lang="en-IN" sz="1600" dirty="0" smtClean="0"/>
                        <a:t>FEATURES</a:t>
                      </a:r>
                    </a:p>
                    <a:p>
                      <a:pPr marL="285750" indent="-285750">
                        <a:buFont typeface="Arial" pitchFamily="34" charset="0"/>
                        <a:buChar char="•"/>
                      </a:pPr>
                      <a:endParaRPr lang="en-IN" sz="1600" dirty="0"/>
                    </a:p>
                  </a:txBody>
                  <a:tcPr/>
                </a:tc>
              </a:tr>
              <a:tr h="1478280">
                <a:tc>
                  <a:txBody>
                    <a:bodyPr/>
                    <a:lstStyle/>
                    <a:p>
                      <a:pPr marL="0" indent="0">
                        <a:buFont typeface="Arial" pitchFamily="34" charset="0"/>
                        <a:buNone/>
                      </a:pPr>
                      <a:r>
                        <a:rPr lang="en-IN" sz="1400" dirty="0" smtClean="0"/>
                        <a:t>INSPRE</a:t>
                      </a:r>
                      <a:endParaRPr lang="en-IN" sz="1400" dirty="0"/>
                    </a:p>
                  </a:txBody>
                  <a:tcPr/>
                </a:tc>
                <a:tc>
                  <a:txBody>
                    <a:bodyPr/>
                    <a:lstStyle/>
                    <a:p>
                      <a:pPr marL="0" indent="0">
                        <a:buFont typeface="Arial" pitchFamily="34" charset="0"/>
                        <a:buNone/>
                      </a:pPr>
                      <a:r>
                        <a:rPr lang="en-IN" sz="1400" dirty="0" smtClean="0"/>
                        <a:t>Dept of science &amp; technology,</a:t>
                      </a:r>
                    </a:p>
                    <a:p>
                      <a:pPr marL="0" indent="0">
                        <a:buFont typeface="Arial" pitchFamily="34" charset="0"/>
                        <a:buNone/>
                      </a:pPr>
                      <a:r>
                        <a:rPr lang="en-IN" sz="1400" dirty="0" smtClean="0"/>
                        <a:t>New delhi-110016,</a:t>
                      </a:r>
                    </a:p>
                    <a:p>
                      <a:pPr marL="0" indent="0">
                        <a:buFont typeface="Arial" pitchFamily="34" charset="0"/>
                        <a:buNone/>
                      </a:pPr>
                      <a:r>
                        <a:rPr lang="en-IN" sz="1400" dirty="0" smtClean="0"/>
                        <a:t>Tel no:0120-4676260</a:t>
                      </a:r>
                    </a:p>
                    <a:p>
                      <a:pPr marL="285750" indent="-285750">
                        <a:buFont typeface="Arial" pitchFamily="34" charset="0"/>
                        <a:buChar char="•"/>
                      </a:pPr>
                      <a:endParaRPr lang="en-IN" dirty="0"/>
                    </a:p>
                  </a:txBody>
                  <a:tcPr/>
                </a:tc>
                <a:tc>
                  <a:txBody>
                    <a:bodyPr/>
                    <a:lstStyle/>
                    <a:p>
                      <a:pPr marL="0" indent="0">
                        <a:buFont typeface="Arial" pitchFamily="34" charset="0"/>
                        <a:buNone/>
                      </a:pPr>
                      <a:r>
                        <a:rPr lang="en-IN" sz="1400" dirty="0" smtClean="0"/>
                        <a:t>Inspire.prog-dst@nic.in</a:t>
                      </a:r>
                      <a:endParaRPr lang="en-IN" sz="1400" dirty="0"/>
                    </a:p>
                  </a:txBody>
                  <a:tcPr/>
                </a:tc>
                <a:tc>
                  <a:txBody>
                    <a:bodyPr/>
                    <a:lstStyle/>
                    <a:p>
                      <a:pPr marL="285750" indent="-285750">
                        <a:buFont typeface="Arial" pitchFamily="34" charset="0"/>
                        <a:buChar char="•"/>
                      </a:pPr>
                      <a:r>
                        <a:rPr lang="en-IN" sz="1400" baseline="0" dirty="0" smtClean="0"/>
                        <a:t>scholarships provided based on merit wise.</a:t>
                      </a:r>
                    </a:p>
                    <a:p>
                      <a:pPr marL="285750" indent="-285750">
                        <a:buFont typeface="Arial" pitchFamily="34" charset="0"/>
                        <a:buChar char="•"/>
                      </a:pPr>
                      <a:r>
                        <a:rPr lang="en-IN" sz="1400" baseline="0" dirty="0" smtClean="0"/>
                        <a:t> it does not conduct any competitive exams</a:t>
                      </a:r>
                      <a:endParaRPr lang="en-IN" sz="1400" dirty="0"/>
                    </a:p>
                  </a:txBody>
                  <a:tcPr/>
                </a:tc>
              </a:tr>
              <a:tr h="370840">
                <a:tc>
                  <a:txBody>
                    <a:bodyPr/>
                    <a:lstStyle/>
                    <a:p>
                      <a:pPr marL="0" indent="0">
                        <a:buFont typeface="Arial" pitchFamily="34" charset="0"/>
                        <a:buNone/>
                      </a:pPr>
                      <a:r>
                        <a:rPr lang="en-IN" sz="1400" dirty="0" smtClean="0"/>
                        <a:t>MINISTRY OF HUMAN</a:t>
                      </a:r>
                      <a:endParaRPr lang="en-IN" sz="1400" dirty="0"/>
                    </a:p>
                  </a:txBody>
                  <a:tcPr/>
                </a:tc>
                <a:tc>
                  <a:txBody>
                    <a:bodyPr/>
                    <a:lstStyle/>
                    <a:p>
                      <a:pPr marL="0" indent="0">
                        <a:buFont typeface="Arial" pitchFamily="34" charset="0"/>
                        <a:buNone/>
                      </a:pPr>
                      <a:r>
                        <a:rPr lang="en-IN" sz="1400" dirty="0" smtClean="0"/>
                        <a:t>Shastribhavan,jeevandeep</a:t>
                      </a:r>
                      <a:r>
                        <a:rPr lang="en-IN" sz="1400" baseline="0" dirty="0" smtClean="0"/>
                        <a:t> building new delhi-110001</a:t>
                      </a:r>
                    </a:p>
                    <a:p>
                      <a:pPr marL="0" indent="0">
                        <a:buFont typeface="Arial" pitchFamily="34" charset="0"/>
                        <a:buNone/>
                      </a:pPr>
                      <a:r>
                        <a:rPr lang="en-IN" sz="1400" baseline="0" dirty="0" smtClean="0"/>
                        <a:t>Tel no:23782698</a:t>
                      </a:r>
                    </a:p>
                    <a:p>
                      <a:pPr marL="0" indent="0">
                        <a:buFont typeface="Arial" pitchFamily="34" charset="0"/>
                        <a:buNone/>
                      </a:pPr>
                      <a:endParaRPr lang="en-IN" sz="1400" dirty="0"/>
                    </a:p>
                  </a:txBody>
                  <a:tcPr/>
                </a:tc>
                <a:tc>
                  <a:txBody>
                    <a:bodyPr/>
                    <a:lstStyle/>
                    <a:p>
                      <a:pPr marL="0" indent="0">
                        <a:buFont typeface="Arial" pitchFamily="34" charset="0"/>
                        <a:buNone/>
                      </a:pPr>
                      <a:r>
                        <a:rPr lang="en-IN" sz="1400" dirty="0" smtClean="0"/>
                        <a:t>Mhrd.gov.in</a:t>
                      </a:r>
                      <a:endParaRPr lang="en-IN" sz="1400" dirty="0"/>
                    </a:p>
                  </a:txBody>
                  <a:tcPr/>
                </a:tc>
                <a:tc>
                  <a:txBody>
                    <a:bodyPr/>
                    <a:lstStyle/>
                    <a:p>
                      <a:pPr marL="0" indent="0">
                        <a:buFont typeface="Arial" pitchFamily="34" charset="0"/>
                        <a:buNone/>
                      </a:pPr>
                      <a:r>
                        <a:rPr lang="en-IN" sz="1400" dirty="0" smtClean="0"/>
                        <a:t>Scholarships</a:t>
                      </a:r>
                      <a:r>
                        <a:rPr lang="en-IN" sz="1400" baseline="0" dirty="0" smtClean="0"/>
                        <a:t> provided from secondary level to PG level</a:t>
                      </a:r>
                      <a:endParaRPr lang="en-IN" sz="1400" dirty="0"/>
                    </a:p>
                  </a:txBody>
                  <a:tcPr/>
                </a:tc>
              </a:tr>
              <a:tr h="1143001">
                <a:tc>
                  <a:txBody>
                    <a:bodyPr/>
                    <a:lstStyle/>
                    <a:p>
                      <a:pPr marL="0" indent="0">
                        <a:buFont typeface="Arial" pitchFamily="34" charset="0"/>
                        <a:buNone/>
                      </a:pPr>
                      <a:r>
                        <a:rPr lang="en-IN" sz="1400" dirty="0" smtClean="0"/>
                        <a:t>Performance</a:t>
                      </a:r>
                      <a:r>
                        <a:rPr lang="en-IN" sz="1400" baseline="0" dirty="0" smtClean="0"/>
                        <a:t> based scholarships</a:t>
                      </a:r>
                    </a:p>
                    <a:p>
                      <a:pPr marL="0" indent="0">
                        <a:buFont typeface="Arial" pitchFamily="34" charset="0"/>
                        <a:buNone/>
                      </a:pPr>
                      <a:r>
                        <a:rPr lang="en-IN" sz="1400" baseline="0" dirty="0" smtClean="0"/>
                        <a:t>“What have we learned”</a:t>
                      </a:r>
                      <a:endParaRPr lang="en-IN" sz="1400" dirty="0"/>
                    </a:p>
                  </a:txBody>
                  <a:tcPr/>
                </a:tc>
                <a:tc>
                  <a:txBody>
                    <a:bodyPr/>
                    <a:lstStyle/>
                    <a:p>
                      <a:pPr marL="0" indent="0">
                        <a:buFont typeface="Arial" pitchFamily="34" charset="0"/>
                        <a:buNone/>
                      </a:pPr>
                      <a:r>
                        <a:rPr lang="en-IN" sz="1400" dirty="0" smtClean="0"/>
                        <a:t>16east34th</a:t>
                      </a:r>
                      <a:r>
                        <a:rPr lang="en-IN" sz="1400" baseline="0" dirty="0" smtClean="0"/>
                        <a:t> street New york, NY10016-4326 </a:t>
                      </a:r>
                      <a:endParaRPr lang="en-IN" sz="1400" dirty="0"/>
                    </a:p>
                  </a:txBody>
                  <a:tcPr/>
                </a:tc>
                <a:tc>
                  <a:txBody>
                    <a:bodyPr/>
                    <a:lstStyle/>
                    <a:p>
                      <a:pPr marL="0" indent="0">
                        <a:buFont typeface="Arial" pitchFamily="34" charset="0"/>
                        <a:buNone/>
                      </a:pPr>
                      <a:r>
                        <a:rPr lang="en-IN" sz="1400" dirty="0" smtClean="0"/>
                        <a:t>www.mdrc.org</a:t>
                      </a:r>
                      <a:endParaRPr lang="en-IN" sz="1400" dirty="0"/>
                    </a:p>
                  </a:txBody>
                  <a:tcPr/>
                </a:tc>
                <a:tc>
                  <a:txBody>
                    <a:bodyPr/>
                    <a:lstStyle/>
                    <a:p>
                      <a:pPr marL="0" indent="0">
                        <a:buFont typeface="Arial" pitchFamily="34" charset="0"/>
                        <a:buNone/>
                      </a:pPr>
                      <a:r>
                        <a:rPr lang="en-IN" sz="1400" dirty="0" smtClean="0"/>
                        <a:t>Reduce the financial burdens on low income students while providing scholarships for good academic progress.</a:t>
                      </a:r>
                      <a:endParaRPr lang="en-IN" sz="1400" dirty="0"/>
                    </a:p>
                  </a:txBody>
                  <a:tcPr/>
                </a:tc>
              </a:tr>
            </a:tbl>
          </a:graphicData>
        </a:graphic>
      </p:graphicFrame>
      <p:sp>
        <p:nvSpPr>
          <p:cNvPr id="3" name="TextBox 2"/>
          <p:cNvSpPr txBox="1"/>
          <p:nvPr/>
        </p:nvSpPr>
        <p:spPr>
          <a:xfrm>
            <a:off x="758705" y="179327"/>
            <a:ext cx="2327881" cy="369332"/>
          </a:xfrm>
          <a:prstGeom prst="rect">
            <a:avLst/>
          </a:prstGeom>
          <a:noFill/>
        </p:spPr>
        <p:txBody>
          <a:bodyPr wrap="none" rtlCol="0">
            <a:spAutoFit/>
          </a:bodyPr>
          <a:lstStyle/>
          <a:p>
            <a:r>
              <a:rPr lang="en-IN" dirty="0" smtClean="0">
                <a:solidFill>
                  <a:schemeClr val="accent4"/>
                </a:solidFill>
              </a:rPr>
              <a:t>DATA COLLECTION</a:t>
            </a:r>
            <a:endParaRPr lang="en-IN"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5936264"/>
              </p:ext>
            </p:extLst>
          </p:nvPr>
        </p:nvGraphicFramePr>
        <p:xfrm>
          <a:off x="200891" y="761999"/>
          <a:ext cx="8839200" cy="5562601"/>
        </p:xfrm>
        <a:graphic>
          <a:graphicData uri="http://schemas.openxmlformats.org/drawingml/2006/table">
            <a:tbl>
              <a:tblPr firstRow="1" bandRow="1">
                <a:tableStyleId>{5C22544A-7EE6-4342-B048-85BDC9FD1C3A}</a:tableStyleId>
              </a:tblPr>
              <a:tblGrid>
                <a:gridCol w="648749"/>
                <a:gridCol w="2513902"/>
                <a:gridCol w="2432806"/>
                <a:gridCol w="1297497"/>
                <a:gridCol w="729842"/>
                <a:gridCol w="1216404"/>
              </a:tblGrid>
              <a:tr h="551677">
                <a:tc>
                  <a:txBody>
                    <a:bodyPr/>
                    <a:lstStyle/>
                    <a:p>
                      <a:r>
                        <a:rPr lang="en-US" sz="1200" dirty="0" smtClean="0"/>
                        <a:t>SNO</a:t>
                      </a:r>
                      <a:endParaRPr lang="en-US" sz="1200" dirty="0"/>
                    </a:p>
                  </a:txBody>
                  <a:tcPr/>
                </a:tc>
                <a:tc>
                  <a:txBody>
                    <a:bodyPr/>
                    <a:lstStyle/>
                    <a:p>
                      <a:r>
                        <a:rPr lang="en-US" sz="1200" dirty="0" smtClean="0"/>
                        <a:t>COLUMN</a:t>
                      </a:r>
                      <a:r>
                        <a:rPr lang="en-US" sz="1200" baseline="0" dirty="0" smtClean="0"/>
                        <a:t> NAME</a:t>
                      </a:r>
                      <a:endParaRPr lang="en-US" sz="1200" dirty="0"/>
                    </a:p>
                  </a:txBody>
                  <a:tcPr/>
                </a:tc>
                <a:tc>
                  <a:txBody>
                    <a:bodyPr/>
                    <a:lstStyle/>
                    <a:p>
                      <a:r>
                        <a:rPr lang="en-US" sz="1200" dirty="0" smtClean="0"/>
                        <a:t>DESCRIPTION</a:t>
                      </a:r>
                      <a:endParaRPr lang="en-US" sz="1200" dirty="0"/>
                    </a:p>
                  </a:txBody>
                  <a:tcPr/>
                </a:tc>
                <a:tc>
                  <a:txBody>
                    <a:bodyPr/>
                    <a:lstStyle/>
                    <a:p>
                      <a:r>
                        <a:rPr lang="en-US" sz="1200" dirty="0" smtClean="0"/>
                        <a:t>TYPE</a:t>
                      </a:r>
                      <a:endParaRPr lang="en-US" sz="1200" dirty="0"/>
                    </a:p>
                  </a:txBody>
                  <a:tcPr/>
                </a:tc>
                <a:tc>
                  <a:txBody>
                    <a:bodyPr/>
                    <a:lstStyle/>
                    <a:p>
                      <a:r>
                        <a:rPr lang="en-US" sz="1200" dirty="0" smtClean="0"/>
                        <a:t>SIZE</a:t>
                      </a:r>
                      <a:endParaRPr lang="en-US" sz="1200" dirty="0"/>
                    </a:p>
                  </a:txBody>
                  <a:tcPr/>
                </a:tc>
                <a:tc>
                  <a:txBody>
                    <a:bodyPr/>
                    <a:lstStyle/>
                    <a:p>
                      <a:r>
                        <a:rPr lang="en-US" sz="1200" dirty="0" smtClean="0"/>
                        <a:t>CONSTRAINT</a:t>
                      </a:r>
                      <a:endParaRPr lang="en-US" sz="1200" dirty="0"/>
                    </a:p>
                  </a:txBody>
                  <a:tcPr/>
                </a:tc>
              </a:tr>
              <a:tr h="364151">
                <a:tc>
                  <a:txBody>
                    <a:bodyPr/>
                    <a:lstStyle/>
                    <a:p>
                      <a:r>
                        <a:rPr lang="en-US" sz="1200" dirty="0" smtClean="0"/>
                        <a:t>1</a:t>
                      </a:r>
                      <a:endParaRPr lang="en-US" sz="1200" dirty="0"/>
                    </a:p>
                  </a:txBody>
                  <a:tcPr/>
                </a:tc>
                <a:tc>
                  <a:txBody>
                    <a:bodyPr/>
                    <a:lstStyle/>
                    <a:p>
                      <a:r>
                        <a:rPr lang="en-US" sz="1200" dirty="0" smtClean="0"/>
                        <a:t>NAME</a:t>
                      </a:r>
                      <a:endParaRPr lang="en-US" sz="1200" dirty="0"/>
                    </a:p>
                  </a:txBody>
                  <a:tcPr/>
                </a:tc>
                <a:tc>
                  <a:txBody>
                    <a:bodyPr/>
                    <a:lstStyle/>
                    <a:p>
                      <a:r>
                        <a:rPr lang="en-US" sz="1200" dirty="0" smtClean="0"/>
                        <a:t>User</a:t>
                      </a:r>
                      <a:r>
                        <a:rPr lang="en-US" sz="1200" baseline="0" dirty="0" smtClean="0"/>
                        <a:t> name</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30</a:t>
                      </a:r>
                      <a:endParaRPr lang="en-US" sz="1200" dirty="0"/>
                    </a:p>
                  </a:txBody>
                  <a:tcPr/>
                </a:tc>
                <a:tc>
                  <a:txBody>
                    <a:bodyPr/>
                    <a:lstStyle/>
                    <a:p>
                      <a:r>
                        <a:rPr lang="en-US" sz="1200" dirty="0" smtClean="0"/>
                        <a:t>Not null</a:t>
                      </a:r>
                    </a:p>
                  </a:txBody>
                  <a:tcPr/>
                </a:tc>
              </a:tr>
              <a:tr h="364151">
                <a:tc>
                  <a:txBody>
                    <a:bodyPr/>
                    <a:lstStyle/>
                    <a:p>
                      <a:r>
                        <a:rPr lang="en-US" sz="1200" dirty="0" smtClean="0"/>
                        <a:t>2</a:t>
                      </a:r>
                      <a:endParaRPr lang="en-US" sz="1200" dirty="0"/>
                    </a:p>
                  </a:txBody>
                  <a:tcPr/>
                </a:tc>
                <a:tc>
                  <a:txBody>
                    <a:bodyPr/>
                    <a:lstStyle/>
                    <a:p>
                      <a:r>
                        <a:rPr lang="en-US" sz="1200" dirty="0" smtClean="0"/>
                        <a:t>Stu-id</a:t>
                      </a:r>
                      <a:endParaRPr lang="en-US" sz="1200" dirty="0"/>
                    </a:p>
                  </a:txBody>
                  <a:tcPr/>
                </a:tc>
                <a:tc>
                  <a:txBody>
                    <a:bodyPr/>
                    <a:lstStyle/>
                    <a:p>
                      <a:r>
                        <a:rPr lang="en-US" sz="1200" dirty="0" smtClean="0"/>
                        <a:t>Id of</a:t>
                      </a:r>
                      <a:r>
                        <a:rPr lang="en-US" sz="1200" baseline="0" dirty="0" smtClean="0"/>
                        <a:t>  student</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40</a:t>
                      </a:r>
                      <a:endParaRPr lang="en-US" sz="1200" dirty="0"/>
                    </a:p>
                  </a:txBody>
                  <a:tcPr/>
                </a:tc>
                <a:tc>
                  <a:txBody>
                    <a:bodyPr/>
                    <a:lstStyle/>
                    <a:p>
                      <a:r>
                        <a:rPr lang="en-US" sz="1200" dirty="0" smtClean="0"/>
                        <a:t>primary key</a:t>
                      </a:r>
                      <a:endParaRPr lang="en-US" sz="1200" dirty="0"/>
                    </a:p>
                  </a:txBody>
                  <a:tcPr/>
                </a:tc>
              </a:tr>
              <a:tr h="364151">
                <a:tc>
                  <a:txBody>
                    <a:bodyPr/>
                    <a:lstStyle/>
                    <a:p>
                      <a:r>
                        <a:rPr lang="en-US" sz="1200" dirty="0" smtClean="0"/>
                        <a:t>3</a:t>
                      </a:r>
                      <a:endParaRPr lang="en-US" sz="1200" dirty="0"/>
                    </a:p>
                  </a:txBody>
                  <a:tcPr/>
                </a:tc>
                <a:tc>
                  <a:txBody>
                    <a:bodyPr/>
                    <a:lstStyle/>
                    <a:p>
                      <a:r>
                        <a:rPr lang="en-US" sz="1200" dirty="0" smtClean="0"/>
                        <a:t>dob</a:t>
                      </a:r>
                      <a:endParaRPr lang="en-US" sz="1200" dirty="0"/>
                    </a:p>
                  </a:txBody>
                  <a:tcPr/>
                </a:tc>
                <a:tc>
                  <a:txBody>
                    <a:bodyPr/>
                    <a:lstStyle/>
                    <a:p>
                      <a:r>
                        <a:rPr lang="en-US" sz="1200" dirty="0" smtClean="0"/>
                        <a:t>Birth date</a:t>
                      </a:r>
                      <a:endParaRPr lang="en-US" sz="1200" dirty="0"/>
                    </a:p>
                  </a:txBody>
                  <a:tcPr/>
                </a:tc>
                <a:tc>
                  <a:txBody>
                    <a:bodyPr/>
                    <a:lstStyle/>
                    <a:p>
                      <a:r>
                        <a:rPr lang="en-US" sz="1200" dirty="0" smtClean="0"/>
                        <a:t>Date</a:t>
                      </a:r>
                      <a:endParaRPr lang="en-US" sz="1200" dirty="0"/>
                    </a:p>
                  </a:txBody>
                  <a:tcPr/>
                </a:tc>
                <a:tc>
                  <a:txBody>
                    <a:bodyPr/>
                    <a:lstStyle/>
                    <a:p>
                      <a:r>
                        <a:rPr lang="en-US" sz="1200" dirty="0" smtClean="0"/>
                        <a:t>20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4</a:t>
                      </a:r>
                      <a:endParaRPr lang="en-US" sz="1200" dirty="0"/>
                    </a:p>
                  </a:txBody>
                  <a:tcPr/>
                </a:tc>
                <a:tc>
                  <a:txBody>
                    <a:bodyPr/>
                    <a:lstStyle/>
                    <a:p>
                      <a:r>
                        <a:rPr lang="en-US" sz="1200" dirty="0" smtClean="0"/>
                        <a:t>password</a:t>
                      </a:r>
                      <a:endParaRPr lang="en-US" sz="1200" dirty="0"/>
                    </a:p>
                  </a:txBody>
                  <a:tcPr/>
                </a:tc>
                <a:tc>
                  <a:txBody>
                    <a:bodyPr/>
                    <a:lstStyle/>
                    <a:p>
                      <a:r>
                        <a:rPr lang="en-US" sz="1200" dirty="0" smtClean="0"/>
                        <a:t>Security password</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16</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5</a:t>
                      </a:r>
                      <a:endParaRPr lang="en-US" sz="1200" dirty="0"/>
                    </a:p>
                  </a:txBody>
                  <a:tcPr/>
                </a:tc>
                <a:tc>
                  <a:txBody>
                    <a:bodyPr/>
                    <a:lstStyle/>
                    <a:p>
                      <a:r>
                        <a:rPr lang="en-US" sz="1200" dirty="0" smtClean="0"/>
                        <a:t>Mobile no</a:t>
                      </a:r>
                      <a:endParaRPr lang="en-US" sz="1200" dirty="0"/>
                    </a:p>
                  </a:txBody>
                  <a:tcPr/>
                </a:tc>
                <a:tc>
                  <a:txBody>
                    <a:bodyPr/>
                    <a:lstStyle/>
                    <a:p>
                      <a:r>
                        <a:rPr lang="en-US" sz="1200" dirty="0" smtClean="0"/>
                        <a:t>User phone no</a:t>
                      </a:r>
                      <a:endParaRPr lang="en-US" sz="1200" dirty="0"/>
                    </a:p>
                  </a:txBody>
                  <a:tcPr/>
                </a:tc>
                <a:tc>
                  <a:txBody>
                    <a:bodyPr/>
                    <a:lstStyle/>
                    <a:p>
                      <a:r>
                        <a:rPr lang="en-US" sz="1200" dirty="0" smtClean="0"/>
                        <a:t>Number</a:t>
                      </a:r>
                      <a:endParaRPr lang="en-US" sz="1200" dirty="0"/>
                    </a:p>
                  </a:txBody>
                  <a:tcPr/>
                </a:tc>
                <a:tc>
                  <a:txBody>
                    <a:bodyPr/>
                    <a:lstStyle/>
                    <a:p>
                      <a:r>
                        <a:rPr lang="en-US" sz="1200" dirty="0" smtClean="0"/>
                        <a:t>10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6</a:t>
                      </a:r>
                      <a:endParaRPr lang="en-US" sz="1200" dirty="0"/>
                    </a:p>
                  </a:txBody>
                  <a:tcPr/>
                </a:tc>
                <a:tc>
                  <a:txBody>
                    <a:bodyPr/>
                    <a:lstStyle/>
                    <a:p>
                      <a:r>
                        <a:rPr lang="en-US" sz="1200" dirty="0" smtClean="0"/>
                        <a:t>address</a:t>
                      </a:r>
                      <a:endParaRPr lang="en-US" sz="1200" dirty="0"/>
                    </a:p>
                  </a:txBody>
                  <a:tcPr/>
                </a:tc>
                <a:tc>
                  <a:txBody>
                    <a:bodyPr/>
                    <a:lstStyle/>
                    <a:p>
                      <a:r>
                        <a:rPr lang="en-US" sz="1200" dirty="0" smtClean="0"/>
                        <a:t>Student address</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20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7</a:t>
                      </a:r>
                      <a:endParaRPr lang="en-US" sz="1200" dirty="0"/>
                    </a:p>
                  </a:txBody>
                  <a:tcPr/>
                </a:tc>
                <a:tc>
                  <a:txBody>
                    <a:bodyPr/>
                    <a:lstStyle/>
                    <a:p>
                      <a:r>
                        <a:rPr lang="en-US" sz="1200" dirty="0" smtClean="0"/>
                        <a:t>A-name</a:t>
                      </a:r>
                      <a:endParaRPr lang="en-US" sz="1200" dirty="0"/>
                    </a:p>
                  </a:txBody>
                  <a:tcPr/>
                </a:tc>
                <a:tc>
                  <a:txBody>
                    <a:bodyPr/>
                    <a:lstStyle/>
                    <a:p>
                      <a:r>
                        <a:rPr lang="en-US" sz="1200" dirty="0" smtClean="0"/>
                        <a:t>Admin name</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20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8</a:t>
                      </a:r>
                      <a:endParaRPr lang="en-US" sz="1200" dirty="0"/>
                    </a:p>
                  </a:txBody>
                  <a:tcPr/>
                </a:tc>
                <a:tc>
                  <a:txBody>
                    <a:bodyPr/>
                    <a:lstStyle/>
                    <a:p>
                      <a:r>
                        <a:rPr lang="en-US" sz="1200" dirty="0" smtClean="0"/>
                        <a:t>Sch-id</a:t>
                      </a:r>
                      <a:endParaRPr lang="en-US" sz="1200" dirty="0"/>
                    </a:p>
                  </a:txBody>
                  <a:tcPr/>
                </a:tc>
                <a:tc>
                  <a:txBody>
                    <a:bodyPr/>
                    <a:lstStyle/>
                    <a:p>
                      <a:r>
                        <a:rPr lang="en-US" sz="1200" dirty="0" smtClean="0"/>
                        <a:t>Scholarship</a:t>
                      </a:r>
                      <a:r>
                        <a:rPr lang="en-US" sz="1200" baseline="0" dirty="0" smtClean="0"/>
                        <a:t> id</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30</a:t>
                      </a:r>
                      <a:endParaRPr lang="en-US" sz="1200" dirty="0"/>
                    </a:p>
                  </a:txBody>
                  <a:tcPr/>
                </a:tc>
                <a:tc>
                  <a:txBody>
                    <a:bodyPr/>
                    <a:lstStyle/>
                    <a:p>
                      <a:r>
                        <a:rPr lang="en-US" sz="1200" dirty="0" smtClean="0"/>
                        <a:t>Primary</a:t>
                      </a:r>
                      <a:r>
                        <a:rPr lang="en-US" sz="1200" baseline="0" dirty="0" smtClean="0"/>
                        <a:t> key</a:t>
                      </a:r>
                      <a:endParaRPr lang="en-US" sz="1200" dirty="0"/>
                    </a:p>
                  </a:txBody>
                  <a:tcPr/>
                </a:tc>
              </a:tr>
              <a:tr h="364151">
                <a:tc>
                  <a:txBody>
                    <a:bodyPr/>
                    <a:lstStyle/>
                    <a:p>
                      <a:r>
                        <a:rPr lang="en-US" sz="1200" dirty="0" smtClean="0"/>
                        <a:t>9</a:t>
                      </a:r>
                      <a:endParaRPr lang="en-US" sz="1200" dirty="0"/>
                    </a:p>
                  </a:txBody>
                  <a:tcPr/>
                </a:tc>
                <a:tc>
                  <a:txBody>
                    <a:bodyPr/>
                    <a:lstStyle/>
                    <a:p>
                      <a:r>
                        <a:rPr lang="en-US" sz="1200" dirty="0" smtClean="0"/>
                        <a:t>email</a:t>
                      </a:r>
                      <a:endParaRPr lang="en-US" sz="1200" dirty="0"/>
                    </a:p>
                  </a:txBody>
                  <a:tcPr/>
                </a:tc>
                <a:tc>
                  <a:txBody>
                    <a:bodyPr/>
                    <a:lstStyle/>
                    <a:p>
                      <a:r>
                        <a:rPr lang="en-US" sz="1200" dirty="0" smtClean="0"/>
                        <a:t>Email account of student</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25</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10</a:t>
                      </a:r>
                      <a:endParaRPr lang="en-US" sz="1200" dirty="0"/>
                    </a:p>
                  </a:txBody>
                  <a:tcPr/>
                </a:tc>
                <a:tc>
                  <a:txBody>
                    <a:bodyPr/>
                    <a:lstStyle/>
                    <a:p>
                      <a:r>
                        <a:rPr lang="en-US" sz="1200" dirty="0" smtClean="0"/>
                        <a:t>Documents </a:t>
                      </a:r>
                      <a:endParaRPr lang="en-US" sz="1200" dirty="0"/>
                    </a:p>
                  </a:txBody>
                  <a:tcPr/>
                </a:tc>
                <a:tc>
                  <a:txBody>
                    <a:bodyPr/>
                    <a:lstStyle/>
                    <a:p>
                      <a:r>
                        <a:rPr lang="en-US" sz="1200" dirty="0" smtClean="0"/>
                        <a:t>Required</a:t>
                      </a:r>
                      <a:r>
                        <a:rPr lang="en-US" sz="1200" baseline="0" dirty="0" smtClean="0"/>
                        <a:t> documents</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30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11</a:t>
                      </a:r>
                      <a:endParaRPr lang="en-US" sz="1200" dirty="0"/>
                    </a:p>
                  </a:txBody>
                  <a:tcPr/>
                </a:tc>
                <a:tc>
                  <a:txBody>
                    <a:bodyPr/>
                    <a:lstStyle/>
                    <a:p>
                      <a:r>
                        <a:rPr lang="en-US" sz="1200" dirty="0" smtClean="0"/>
                        <a:t>Inst- name</a:t>
                      </a:r>
                      <a:endParaRPr lang="en-US" sz="1200" dirty="0"/>
                    </a:p>
                  </a:txBody>
                  <a:tcPr/>
                </a:tc>
                <a:tc>
                  <a:txBody>
                    <a:bodyPr/>
                    <a:lstStyle/>
                    <a:p>
                      <a:r>
                        <a:rPr lang="en-US" sz="1200" dirty="0" smtClean="0"/>
                        <a:t>Name of the institution</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50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12</a:t>
                      </a:r>
                      <a:endParaRPr lang="en-US" sz="1200" dirty="0"/>
                    </a:p>
                  </a:txBody>
                  <a:tcPr/>
                </a:tc>
                <a:tc>
                  <a:txBody>
                    <a:bodyPr/>
                    <a:lstStyle/>
                    <a:p>
                      <a:r>
                        <a:rPr lang="en-US" sz="1200" dirty="0" smtClean="0"/>
                        <a:t>Confirm</a:t>
                      </a:r>
                      <a:r>
                        <a:rPr lang="en-US" sz="1200" baseline="0" dirty="0" smtClean="0"/>
                        <a:t> password</a:t>
                      </a:r>
                      <a:endParaRPr lang="en-US" sz="1200" dirty="0"/>
                    </a:p>
                  </a:txBody>
                  <a:tcPr/>
                </a:tc>
                <a:tc>
                  <a:txBody>
                    <a:bodyPr/>
                    <a:lstStyle/>
                    <a:p>
                      <a:r>
                        <a:rPr lang="en-US" sz="1200" dirty="0" smtClean="0"/>
                        <a:t>Retype password</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40</a:t>
                      </a:r>
                      <a:endParaRPr lang="en-US" sz="1200" dirty="0"/>
                    </a:p>
                  </a:txBody>
                  <a:tcPr/>
                </a:tc>
                <a:tc>
                  <a:txBody>
                    <a:bodyPr/>
                    <a:lstStyle/>
                    <a:p>
                      <a:r>
                        <a:rPr lang="en-US" sz="1200" dirty="0" smtClean="0"/>
                        <a:t>Not null</a:t>
                      </a:r>
                      <a:endParaRPr lang="en-US" sz="1200" dirty="0"/>
                    </a:p>
                  </a:txBody>
                  <a:tcPr/>
                </a:tc>
              </a:tr>
              <a:tr h="364151">
                <a:tc>
                  <a:txBody>
                    <a:bodyPr/>
                    <a:lstStyle/>
                    <a:p>
                      <a:r>
                        <a:rPr lang="en-US" sz="1200" dirty="0" smtClean="0"/>
                        <a:t>13</a:t>
                      </a:r>
                      <a:endParaRPr lang="en-US" sz="1200" dirty="0"/>
                    </a:p>
                  </a:txBody>
                  <a:tcPr/>
                </a:tc>
                <a:tc>
                  <a:txBody>
                    <a:bodyPr/>
                    <a:lstStyle/>
                    <a:p>
                      <a:r>
                        <a:rPr lang="en-US" sz="1200" dirty="0" smtClean="0"/>
                        <a:t>Inst-id</a:t>
                      </a:r>
                      <a:endParaRPr lang="en-US" sz="1200" dirty="0"/>
                    </a:p>
                  </a:txBody>
                  <a:tcPr/>
                </a:tc>
                <a:tc>
                  <a:txBody>
                    <a:bodyPr/>
                    <a:lstStyle/>
                    <a:p>
                      <a:r>
                        <a:rPr lang="en-US" sz="1200" dirty="0" smtClean="0"/>
                        <a:t>Id of the college</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16</a:t>
                      </a:r>
                      <a:endParaRPr lang="en-US" sz="1200" dirty="0"/>
                    </a:p>
                  </a:txBody>
                  <a:tcPr/>
                </a:tc>
                <a:tc>
                  <a:txBody>
                    <a:bodyPr/>
                    <a:lstStyle/>
                    <a:p>
                      <a:r>
                        <a:rPr lang="en-US" sz="1200" dirty="0" smtClean="0"/>
                        <a:t>Primary key</a:t>
                      </a:r>
                      <a:endParaRPr lang="en-US" sz="1200" dirty="0"/>
                    </a:p>
                  </a:txBody>
                  <a:tcPr/>
                </a:tc>
              </a:tr>
              <a:tr h="276961">
                <a:tc>
                  <a:txBody>
                    <a:bodyPr/>
                    <a:lstStyle/>
                    <a:p>
                      <a:r>
                        <a:rPr lang="en-US" sz="1200" dirty="0" smtClean="0"/>
                        <a:t>14</a:t>
                      </a:r>
                      <a:endParaRPr lang="en-US" sz="1200" dirty="0"/>
                    </a:p>
                  </a:txBody>
                  <a:tcPr/>
                </a:tc>
                <a:tc>
                  <a:txBody>
                    <a:bodyPr/>
                    <a:lstStyle/>
                    <a:p>
                      <a:r>
                        <a:rPr lang="en-US" sz="1200" dirty="0" smtClean="0"/>
                        <a:t>A-id</a:t>
                      </a:r>
                      <a:endParaRPr lang="en-US" sz="1200" dirty="0"/>
                    </a:p>
                  </a:txBody>
                  <a:tcPr/>
                </a:tc>
                <a:tc>
                  <a:txBody>
                    <a:bodyPr/>
                    <a:lstStyle/>
                    <a:p>
                      <a:r>
                        <a:rPr lang="en-US" sz="1200" dirty="0" smtClean="0"/>
                        <a:t>Id of the admin</a:t>
                      </a:r>
                      <a:endParaRPr lang="en-US" sz="1200" dirty="0"/>
                    </a:p>
                  </a:txBody>
                  <a:tcPr/>
                </a:tc>
                <a:tc>
                  <a:txBody>
                    <a:bodyPr/>
                    <a:lstStyle/>
                    <a:p>
                      <a:r>
                        <a:rPr lang="en-US" sz="1200" dirty="0" smtClean="0"/>
                        <a:t>varchar2</a:t>
                      </a:r>
                      <a:endParaRPr lang="en-US" sz="1200" dirty="0"/>
                    </a:p>
                  </a:txBody>
                  <a:tcPr/>
                </a:tc>
                <a:tc>
                  <a:txBody>
                    <a:bodyPr/>
                    <a:lstStyle/>
                    <a:p>
                      <a:r>
                        <a:rPr lang="en-US" sz="1200" dirty="0" smtClean="0"/>
                        <a:t>16</a:t>
                      </a:r>
                      <a:endParaRPr lang="en-US" sz="1200" dirty="0"/>
                    </a:p>
                  </a:txBody>
                  <a:tcPr/>
                </a:tc>
                <a:tc>
                  <a:txBody>
                    <a:bodyPr/>
                    <a:lstStyle/>
                    <a:p>
                      <a:r>
                        <a:rPr lang="en-US" sz="1200" dirty="0" smtClean="0"/>
                        <a:t>Primary key</a:t>
                      </a:r>
                      <a:endParaRPr lang="en-US" sz="1200" dirty="0"/>
                    </a:p>
                  </a:txBody>
                  <a:tcPr/>
                </a:tc>
              </a:tr>
            </a:tbl>
          </a:graphicData>
        </a:graphic>
      </p:graphicFrame>
      <p:sp>
        <p:nvSpPr>
          <p:cNvPr id="3" name="TextBox 2"/>
          <p:cNvSpPr txBox="1"/>
          <p:nvPr/>
        </p:nvSpPr>
        <p:spPr>
          <a:xfrm>
            <a:off x="200891" y="152400"/>
            <a:ext cx="2996678" cy="400110"/>
          </a:xfrm>
          <a:prstGeom prst="rect">
            <a:avLst/>
          </a:prstGeom>
          <a:noFill/>
        </p:spPr>
        <p:txBody>
          <a:bodyPr wrap="square" rtlCol="0">
            <a:spAutoFit/>
          </a:bodyPr>
          <a:lstStyle/>
          <a:p>
            <a:r>
              <a:rPr lang="en-IN" sz="2000" dirty="0" smtClean="0">
                <a:solidFill>
                  <a:schemeClr val="accent4"/>
                </a:solidFill>
              </a:rPr>
              <a:t>DATA DICTIONARY</a:t>
            </a:r>
            <a:endParaRPr lang="en-IN" sz="2000" dirty="0">
              <a:solidFill>
                <a:schemeClr val="accent4"/>
              </a:solidFill>
            </a:endParaRPr>
          </a:p>
        </p:txBody>
      </p:sp>
    </p:spTree>
    <p:extLst>
      <p:ext uri="{BB962C8B-B14F-4D97-AF65-F5344CB8AC3E}">
        <p14:creationId xmlns:p14="http://schemas.microsoft.com/office/powerpoint/2010/main" val="22257741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8227" y="304800"/>
            <a:ext cx="1465227" cy="400110"/>
          </a:xfrm>
          <a:prstGeom prst="rect">
            <a:avLst/>
          </a:prstGeom>
          <a:noFill/>
        </p:spPr>
        <p:txBody>
          <a:bodyPr wrap="square" rtlCol="0">
            <a:spAutoFit/>
          </a:bodyPr>
          <a:lstStyle/>
          <a:p>
            <a:r>
              <a:rPr lang="en-IN" sz="2000" dirty="0" smtClean="0">
                <a:solidFill>
                  <a:schemeClr val="accent4"/>
                </a:solidFill>
              </a:rPr>
              <a:t>MODULES</a:t>
            </a:r>
            <a:endParaRPr lang="en-IN" sz="2000" dirty="0">
              <a:solidFill>
                <a:schemeClr val="accent4"/>
              </a:solidFill>
            </a:endParaRPr>
          </a:p>
        </p:txBody>
      </p:sp>
      <p:sp>
        <p:nvSpPr>
          <p:cNvPr id="9" name="TextBox 8"/>
          <p:cNvSpPr txBox="1"/>
          <p:nvPr/>
        </p:nvSpPr>
        <p:spPr>
          <a:xfrm>
            <a:off x="1556497" y="1389965"/>
            <a:ext cx="3429144" cy="923330"/>
          </a:xfrm>
          <a:prstGeom prst="rect">
            <a:avLst/>
          </a:prstGeom>
          <a:noFill/>
        </p:spPr>
        <p:txBody>
          <a:bodyPr wrap="none" rtlCol="0">
            <a:spAutoFit/>
          </a:bodyPr>
          <a:lstStyle/>
          <a:p>
            <a:pPr marL="400050" indent="-400050">
              <a:buFont typeface="+mj-lt"/>
              <a:buAutoNum type="romanUcPeriod"/>
            </a:pPr>
            <a:r>
              <a:rPr lang="en-IN" dirty="0" smtClean="0"/>
              <a:t>Adding institution details</a:t>
            </a:r>
          </a:p>
          <a:p>
            <a:pPr marL="400050" indent="-400050">
              <a:buFont typeface="+mj-lt"/>
              <a:buAutoNum type="romanUcPeriod"/>
            </a:pPr>
            <a:r>
              <a:rPr lang="en-IN" dirty="0" smtClean="0"/>
              <a:t>Login-registration</a:t>
            </a:r>
          </a:p>
          <a:p>
            <a:pPr marL="400050" indent="-400050">
              <a:buFont typeface="+mj-lt"/>
              <a:buAutoNum type="romanUcPeriod"/>
            </a:pPr>
            <a:r>
              <a:rPr lang="en-IN" dirty="0" smtClean="0"/>
              <a:t>update</a:t>
            </a:r>
            <a:endParaRPr lang="en-IN" dirty="0"/>
          </a:p>
        </p:txBody>
      </p:sp>
      <p:sp>
        <p:nvSpPr>
          <p:cNvPr id="10" name="TextBox 9"/>
          <p:cNvSpPr txBox="1"/>
          <p:nvPr/>
        </p:nvSpPr>
        <p:spPr>
          <a:xfrm>
            <a:off x="1143000" y="2338864"/>
            <a:ext cx="2709396" cy="369332"/>
          </a:xfrm>
          <a:prstGeom prst="rect">
            <a:avLst/>
          </a:prstGeom>
          <a:noFill/>
        </p:spPr>
        <p:txBody>
          <a:bodyPr wrap="none" rtlCol="0">
            <a:spAutoFit/>
          </a:bodyPr>
          <a:lstStyle/>
          <a:p>
            <a:pPr marL="285750" indent="-285750">
              <a:buFont typeface="Wingdings" pitchFamily="2" charset="2"/>
              <a:buChar char="Ø"/>
            </a:pPr>
            <a:r>
              <a:rPr lang="en-IN" dirty="0" smtClean="0"/>
              <a:t>Issuing Scholarship </a:t>
            </a:r>
            <a:endParaRPr lang="en-IN" dirty="0"/>
          </a:p>
        </p:txBody>
      </p:sp>
      <p:sp>
        <p:nvSpPr>
          <p:cNvPr id="11" name="TextBox 10"/>
          <p:cNvSpPr txBox="1"/>
          <p:nvPr/>
        </p:nvSpPr>
        <p:spPr>
          <a:xfrm>
            <a:off x="1742339" y="2787134"/>
            <a:ext cx="7146508" cy="1200329"/>
          </a:xfrm>
          <a:prstGeom prst="rect">
            <a:avLst/>
          </a:prstGeom>
          <a:noFill/>
        </p:spPr>
        <p:txBody>
          <a:bodyPr wrap="none" rtlCol="0">
            <a:spAutoFit/>
          </a:bodyPr>
          <a:lstStyle/>
          <a:p>
            <a:pPr marL="400050" indent="-400050">
              <a:buFont typeface="+mj-lt"/>
              <a:buAutoNum type="romanUcPeriod"/>
            </a:pPr>
            <a:r>
              <a:rPr lang="en-IN" dirty="0" smtClean="0"/>
              <a:t>Adding student details</a:t>
            </a:r>
          </a:p>
          <a:p>
            <a:pPr marL="400050" indent="-400050">
              <a:buFont typeface="+mj-lt"/>
              <a:buAutoNum type="romanUcPeriod"/>
            </a:pPr>
            <a:r>
              <a:rPr lang="en-IN" dirty="0" smtClean="0"/>
              <a:t>Add scholarship details and set the criteria for scholarship</a:t>
            </a:r>
          </a:p>
          <a:p>
            <a:pPr marL="400050" indent="-400050">
              <a:buFont typeface="+mj-lt"/>
              <a:buAutoNum type="romanUcPeriod"/>
            </a:pPr>
            <a:r>
              <a:rPr lang="en-IN" dirty="0" smtClean="0"/>
              <a:t>Accept or reject scholarship for students</a:t>
            </a:r>
          </a:p>
          <a:p>
            <a:pPr marL="400050" indent="-400050">
              <a:buFont typeface="+mj-lt"/>
              <a:buAutoNum type="romanUcPeriod"/>
            </a:pPr>
            <a:endParaRPr lang="en-IN" dirty="0"/>
          </a:p>
        </p:txBody>
      </p:sp>
      <p:sp>
        <p:nvSpPr>
          <p:cNvPr id="14" name="TextBox 13"/>
          <p:cNvSpPr txBox="1"/>
          <p:nvPr/>
        </p:nvSpPr>
        <p:spPr>
          <a:xfrm>
            <a:off x="1219200" y="3987463"/>
            <a:ext cx="1396536" cy="369332"/>
          </a:xfrm>
          <a:prstGeom prst="rect">
            <a:avLst/>
          </a:prstGeom>
          <a:noFill/>
        </p:spPr>
        <p:txBody>
          <a:bodyPr wrap="none" rtlCol="0">
            <a:spAutoFit/>
          </a:bodyPr>
          <a:lstStyle/>
          <a:p>
            <a:pPr marL="285750" indent="-285750">
              <a:buFont typeface="Wingdings" pitchFamily="2" charset="2"/>
              <a:buChar char="Ø"/>
            </a:pPr>
            <a:r>
              <a:rPr lang="en-IN" dirty="0" smtClean="0"/>
              <a:t>Student </a:t>
            </a:r>
            <a:endParaRPr lang="en-IN" dirty="0"/>
          </a:p>
        </p:txBody>
      </p:sp>
      <p:sp>
        <p:nvSpPr>
          <p:cNvPr id="15" name="TextBox 14"/>
          <p:cNvSpPr txBox="1"/>
          <p:nvPr/>
        </p:nvSpPr>
        <p:spPr>
          <a:xfrm>
            <a:off x="1219200" y="1066800"/>
            <a:ext cx="2133918" cy="646331"/>
          </a:xfrm>
          <a:prstGeom prst="rect">
            <a:avLst/>
          </a:prstGeom>
          <a:noFill/>
        </p:spPr>
        <p:txBody>
          <a:bodyPr wrap="none" rtlCol="0">
            <a:spAutoFit/>
          </a:bodyPr>
          <a:lstStyle/>
          <a:p>
            <a:pPr marL="285750" indent="-285750">
              <a:buFont typeface="Wingdings" pitchFamily="2" charset="2"/>
              <a:buChar char="Ø"/>
            </a:pPr>
            <a:r>
              <a:rPr lang="en-IN" dirty="0" smtClean="0"/>
              <a:t>Administration</a:t>
            </a:r>
          </a:p>
          <a:p>
            <a:pPr algn="just"/>
            <a:endParaRPr lang="en-IN" dirty="0"/>
          </a:p>
        </p:txBody>
      </p:sp>
      <p:sp>
        <p:nvSpPr>
          <p:cNvPr id="16" name="TextBox 15"/>
          <p:cNvSpPr txBox="1"/>
          <p:nvPr/>
        </p:nvSpPr>
        <p:spPr>
          <a:xfrm>
            <a:off x="1917468" y="4463534"/>
            <a:ext cx="6072496" cy="1200329"/>
          </a:xfrm>
          <a:prstGeom prst="rect">
            <a:avLst/>
          </a:prstGeom>
          <a:noFill/>
        </p:spPr>
        <p:txBody>
          <a:bodyPr wrap="none" rtlCol="0">
            <a:spAutoFit/>
          </a:bodyPr>
          <a:lstStyle/>
          <a:p>
            <a:pPr marL="400050" indent="-400050">
              <a:buFont typeface="+mj-lt"/>
              <a:buAutoNum type="romanUcPeriod"/>
            </a:pPr>
            <a:r>
              <a:rPr lang="en-IN" dirty="0" smtClean="0"/>
              <a:t>View all scholarship details and eligibility criteria</a:t>
            </a:r>
          </a:p>
          <a:p>
            <a:pPr marL="400050" indent="-400050">
              <a:buFont typeface="+mj-lt"/>
              <a:buAutoNum type="romanUcPeriod"/>
            </a:pPr>
            <a:r>
              <a:rPr lang="en-IN" dirty="0" smtClean="0"/>
              <a:t>Upload scholarship documents</a:t>
            </a:r>
          </a:p>
          <a:p>
            <a:pPr marL="400050" indent="-400050">
              <a:buFont typeface="+mj-lt"/>
              <a:buAutoNum type="romanUcPeriod"/>
            </a:pPr>
            <a:r>
              <a:rPr lang="en-IN" dirty="0" smtClean="0"/>
              <a:t>View scholarship status</a:t>
            </a:r>
          </a:p>
          <a:p>
            <a:pPr marL="400050" indent="-400050">
              <a:buFont typeface="+mj-lt"/>
              <a:buAutoNum type="romanUcPeriod"/>
            </a:pPr>
            <a:r>
              <a:rPr lang="en-IN" dirty="0" smtClean="0"/>
              <a:t>Send feedback</a:t>
            </a:r>
            <a:endParaRPr lang="en-IN" dirty="0"/>
          </a:p>
        </p:txBody>
      </p:sp>
    </p:spTree>
    <p:extLst>
      <p:ext uri="{BB962C8B-B14F-4D97-AF65-F5344CB8AC3E}">
        <p14:creationId xmlns:p14="http://schemas.microsoft.com/office/powerpoint/2010/main" val="2149525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685800"/>
            <a:ext cx="2875423" cy="400110"/>
          </a:xfrm>
          <a:prstGeom prst="rect">
            <a:avLst/>
          </a:prstGeom>
          <a:noFill/>
        </p:spPr>
        <p:txBody>
          <a:bodyPr wrap="square" rtlCol="0">
            <a:spAutoFit/>
          </a:bodyPr>
          <a:lstStyle/>
          <a:p>
            <a:r>
              <a:rPr lang="en-IN" sz="2000" dirty="0" smtClean="0">
                <a:solidFill>
                  <a:schemeClr val="accent4"/>
                </a:solidFill>
              </a:rPr>
              <a:t>ER-DIAGRAM</a:t>
            </a:r>
            <a:endParaRPr lang="en-IN" sz="2000" dirty="0">
              <a:solidFill>
                <a:schemeClr val="accent4"/>
              </a:solidFill>
            </a:endParaRPr>
          </a:p>
        </p:txBody>
      </p:sp>
      <p:pic>
        <p:nvPicPr>
          <p:cNvPr id="3" name="Picture 2" descr="ER diagram"/>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02327"/>
            <a:ext cx="8305800" cy="4572000"/>
          </a:xfrm>
          <a:prstGeom prst="rect">
            <a:avLst/>
          </a:prstGeom>
          <a:noFill/>
          <a:ln>
            <a:noFill/>
          </a:ln>
        </p:spPr>
      </p:pic>
      <p:sp>
        <p:nvSpPr>
          <p:cNvPr id="4" name="TextBox 3"/>
          <p:cNvSpPr txBox="1"/>
          <p:nvPr/>
        </p:nvSpPr>
        <p:spPr>
          <a:xfrm>
            <a:off x="1904999" y="685800"/>
            <a:ext cx="5424883" cy="400110"/>
          </a:xfrm>
          <a:prstGeom prst="rect">
            <a:avLst/>
          </a:prstGeom>
          <a:noFill/>
        </p:spPr>
        <p:txBody>
          <a:bodyPr wrap="none" rtlCol="0">
            <a:spAutoFit/>
          </a:bodyPr>
          <a:lstStyle/>
          <a:p>
            <a:r>
              <a:rPr lang="en-IN" sz="2000" dirty="0" smtClean="0">
                <a:solidFill>
                  <a:schemeClr val="accent4"/>
                </a:solidFill>
              </a:rPr>
              <a:t>FOR PERFORMANCE BASED SCHOLARSHIPS</a:t>
            </a:r>
            <a:endParaRPr lang="en-IN" sz="2000" dirty="0">
              <a:solidFill>
                <a:schemeClr val="accent4"/>
              </a:solidFill>
            </a:endParaRPr>
          </a:p>
        </p:txBody>
      </p:sp>
    </p:spTree>
    <p:extLst>
      <p:ext uri="{BB962C8B-B14F-4D97-AF65-F5344CB8AC3E}">
        <p14:creationId xmlns:p14="http://schemas.microsoft.com/office/powerpoint/2010/main" val="22226967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889844"/>
            <a:ext cx="4572000" cy="6740307"/>
          </a:xfrm>
          <a:prstGeom prst="rect">
            <a:avLst/>
          </a:prstGeom>
        </p:spPr>
        <p:txBody>
          <a:bodyPr>
            <a:spAutoFit/>
          </a:bodyPr>
          <a:lstStyle/>
          <a:p>
            <a:pPr marL="285750" indent="-285750">
              <a:lnSpc>
                <a:spcPct val="150000"/>
              </a:lnSpc>
              <a:buFont typeface="Wingdings" pitchFamily="2" charset="2"/>
              <a:buChar char="Ø"/>
            </a:pPr>
            <a:r>
              <a:rPr lang="en-GB" sz="1600" dirty="0" smtClean="0"/>
              <a:t>Organization Profile</a:t>
            </a:r>
          </a:p>
          <a:p>
            <a:pPr marL="285750" indent="-285750">
              <a:lnSpc>
                <a:spcPct val="150000"/>
              </a:lnSpc>
              <a:buFont typeface="Wingdings" pitchFamily="2" charset="2"/>
              <a:buChar char="Ø"/>
            </a:pPr>
            <a:r>
              <a:rPr lang="en-GB" sz="1600" dirty="0" smtClean="0"/>
              <a:t>Abstract</a:t>
            </a:r>
            <a:endParaRPr lang="en-GB" sz="1600" dirty="0"/>
          </a:p>
          <a:p>
            <a:pPr marL="285750" indent="-285750">
              <a:lnSpc>
                <a:spcPct val="150000"/>
              </a:lnSpc>
              <a:buFont typeface="Wingdings" pitchFamily="2" charset="2"/>
              <a:buChar char="Ø"/>
            </a:pPr>
            <a:r>
              <a:rPr lang="en-GB" sz="1600" dirty="0" smtClean="0"/>
              <a:t>Literature </a:t>
            </a:r>
            <a:r>
              <a:rPr lang="en-GB" sz="1600" dirty="0"/>
              <a:t>Survey</a:t>
            </a:r>
          </a:p>
          <a:p>
            <a:pPr marL="285750" indent="-285750">
              <a:lnSpc>
                <a:spcPct val="150000"/>
              </a:lnSpc>
              <a:buFont typeface="Wingdings" pitchFamily="2" charset="2"/>
              <a:buChar char="Ø"/>
            </a:pPr>
            <a:r>
              <a:rPr lang="en-GB" sz="1600" dirty="0"/>
              <a:t>The Proposed and Existed </a:t>
            </a:r>
            <a:r>
              <a:rPr lang="en-GB" sz="1600" dirty="0" smtClean="0"/>
              <a:t>system</a:t>
            </a:r>
          </a:p>
          <a:p>
            <a:pPr marL="285750" indent="-285750">
              <a:lnSpc>
                <a:spcPct val="150000"/>
              </a:lnSpc>
              <a:buFont typeface="Wingdings" pitchFamily="2" charset="2"/>
              <a:buChar char="Ø"/>
            </a:pPr>
            <a:r>
              <a:rPr lang="en-GB" sz="1600" dirty="0"/>
              <a:t>Problem </a:t>
            </a:r>
            <a:r>
              <a:rPr lang="en-GB" sz="1600" dirty="0" smtClean="0"/>
              <a:t>Definition</a:t>
            </a:r>
            <a:endParaRPr lang="en-GB" sz="1600" dirty="0"/>
          </a:p>
          <a:p>
            <a:pPr marL="285750" indent="-285750">
              <a:lnSpc>
                <a:spcPct val="150000"/>
              </a:lnSpc>
              <a:buFont typeface="Wingdings" pitchFamily="2" charset="2"/>
              <a:buChar char="Ø"/>
            </a:pPr>
            <a:r>
              <a:rPr lang="en-GB" sz="1600" dirty="0" smtClean="0"/>
              <a:t>Data Collection</a:t>
            </a:r>
          </a:p>
          <a:p>
            <a:pPr marL="285750" indent="-285750">
              <a:lnSpc>
                <a:spcPct val="150000"/>
              </a:lnSpc>
              <a:buFont typeface="Wingdings" pitchFamily="2" charset="2"/>
              <a:buChar char="Ø"/>
            </a:pPr>
            <a:r>
              <a:rPr lang="en-GB" sz="1600" dirty="0" smtClean="0"/>
              <a:t>Feasibility </a:t>
            </a:r>
            <a:r>
              <a:rPr lang="en-GB" sz="1600" dirty="0"/>
              <a:t>Study</a:t>
            </a:r>
          </a:p>
          <a:p>
            <a:pPr marL="285750" indent="-285750">
              <a:lnSpc>
                <a:spcPct val="150000"/>
              </a:lnSpc>
              <a:buFont typeface="Wingdings" pitchFamily="2" charset="2"/>
              <a:buChar char="Ø"/>
            </a:pPr>
            <a:r>
              <a:rPr lang="en-GB" sz="1600" dirty="0"/>
              <a:t>Software Requirements</a:t>
            </a:r>
          </a:p>
          <a:p>
            <a:pPr marL="285750" indent="-285750">
              <a:lnSpc>
                <a:spcPct val="150000"/>
              </a:lnSpc>
              <a:buFont typeface="Wingdings" pitchFamily="2" charset="2"/>
              <a:buChar char="Ø"/>
            </a:pPr>
            <a:r>
              <a:rPr lang="en-IN" sz="1600" dirty="0"/>
              <a:t>Hardware Requirements</a:t>
            </a:r>
          </a:p>
          <a:p>
            <a:pPr marL="285750" indent="-285750">
              <a:lnSpc>
                <a:spcPct val="150000"/>
              </a:lnSpc>
              <a:buFont typeface="Wingdings" pitchFamily="2" charset="2"/>
              <a:buChar char="Ø"/>
            </a:pPr>
            <a:r>
              <a:rPr lang="en-IN" sz="1600" dirty="0"/>
              <a:t>ER Diagrams</a:t>
            </a:r>
          </a:p>
          <a:p>
            <a:pPr marL="285750" indent="-285750">
              <a:lnSpc>
                <a:spcPct val="150000"/>
              </a:lnSpc>
              <a:buFont typeface="Wingdings" pitchFamily="2" charset="2"/>
              <a:buChar char="Ø"/>
            </a:pPr>
            <a:r>
              <a:rPr lang="en-IN" sz="1600" dirty="0"/>
              <a:t>DFD’S</a:t>
            </a:r>
          </a:p>
          <a:p>
            <a:pPr marL="285750" indent="-285750">
              <a:lnSpc>
                <a:spcPct val="150000"/>
              </a:lnSpc>
              <a:buFont typeface="Wingdings" pitchFamily="2" charset="2"/>
              <a:buChar char="Ø"/>
            </a:pPr>
            <a:r>
              <a:rPr lang="en-IN" sz="1600" dirty="0"/>
              <a:t>UML Diagrams</a:t>
            </a:r>
          </a:p>
          <a:p>
            <a:pPr marL="285750" indent="-285750">
              <a:lnSpc>
                <a:spcPct val="150000"/>
              </a:lnSpc>
              <a:buFont typeface="Wingdings" pitchFamily="2" charset="2"/>
              <a:buChar char="Ø"/>
            </a:pPr>
            <a:r>
              <a:rPr lang="en-IN" sz="1600" dirty="0"/>
              <a:t>Data dictionary</a:t>
            </a:r>
          </a:p>
          <a:p>
            <a:pPr marL="285750" indent="-285750">
              <a:lnSpc>
                <a:spcPct val="150000"/>
              </a:lnSpc>
              <a:buFont typeface="Wingdings" pitchFamily="2" charset="2"/>
              <a:buChar char="Ø"/>
            </a:pPr>
            <a:r>
              <a:rPr lang="en-IN" sz="1600" dirty="0"/>
              <a:t>Screen shorts</a:t>
            </a:r>
          </a:p>
          <a:p>
            <a:pPr marL="285750" indent="-285750">
              <a:lnSpc>
                <a:spcPct val="150000"/>
              </a:lnSpc>
              <a:buFont typeface="Wingdings" pitchFamily="2" charset="2"/>
              <a:buChar char="Ø"/>
            </a:pPr>
            <a:r>
              <a:rPr lang="en-IN" sz="1600" dirty="0"/>
              <a:t>Bibliography</a:t>
            </a:r>
          </a:p>
          <a:p>
            <a:pPr marL="285750" indent="-285750">
              <a:lnSpc>
                <a:spcPct val="150000"/>
              </a:lnSpc>
              <a:buFont typeface="Wingdings" pitchFamily="2" charset="2"/>
              <a:buChar char="Ø"/>
            </a:pPr>
            <a:endParaRPr lang="en-IN" sz="1600" dirty="0"/>
          </a:p>
          <a:p>
            <a:pPr marL="285750" indent="-285750">
              <a:lnSpc>
                <a:spcPct val="150000"/>
              </a:lnSpc>
              <a:buFont typeface="Wingdings" pitchFamily="2" charset="2"/>
              <a:buChar char="Ø"/>
            </a:pPr>
            <a:endParaRPr lang="en-IN" sz="1600" dirty="0"/>
          </a:p>
          <a:p>
            <a:pPr marL="285750" indent="-285750">
              <a:lnSpc>
                <a:spcPct val="150000"/>
              </a:lnSpc>
              <a:buFont typeface="Wingdings" pitchFamily="2" charset="2"/>
              <a:buChar char="Ø"/>
            </a:pPr>
            <a:endParaRPr lang="en-GB" sz="1600" dirty="0"/>
          </a:p>
        </p:txBody>
      </p:sp>
      <p:sp>
        <p:nvSpPr>
          <p:cNvPr id="3" name="TextBox 2"/>
          <p:cNvSpPr txBox="1"/>
          <p:nvPr/>
        </p:nvSpPr>
        <p:spPr>
          <a:xfrm>
            <a:off x="2971800" y="413359"/>
            <a:ext cx="2084225" cy="523220"/>
          </a:xfrm>
          <a:prstGeom prst="rect">
            <a:avLst/>
          </a:prstGeom>
          <a:noFill/>
        </p:spPr>
        <p:txBody>
          <a:bodyPr wrap="none" rtlCol="0">
            <a:spAutoFit/>
          </a:bodyPr>
          <a:lstStyle/>
          <a:p>
            <a:r>
              <a:rPr lang="en-IN" sz="2800" dirty="0" smtClean="0">
                <a:solidFill>
                  <a:schemeClr val="accent5"/>
                </a:solidFill>
              </a:rPr>
              <a:t>CONTENTS</a:t>
            </a:r>
            <a:endParaRPr lang="en-IN" sz="2800" dirty="0">
              <a:solidFill>
                <a:schemeClr val="accent5"/>
              </a:solidFill>
            </a:endParaRPr>
          </a:p>
        </p:txBody>
      </p:sp>
    </p:spTree>
    <p:extLst>
      <p:ext uri="{BB962C8B-B14F-4D97-AF65-F5344CB8AC3E}">
        <p14:creationId xmlns:p14="http://schemas.microsoft.com/office/powerpoint/2010/main" val="5460259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888516"/>
            <a:ext cx="3155031" cy="400110"/>
          </a:xfrm>
          <a:prstGeom prst="rect">
            <a:avLst/>
          </a:prstGeom>
          <a:noFill/>
        </p:spPr>
        <p:txBody>
          <a:bodyPr wrap="none" rtlCol="0">
            <a:spAutoFit/>
          </a:bodyPr>
          <a:lstStyle/>
          <a:p>
            <a:r>
              <a:rPr lang="en-IN" sz="2000" dirty="0" smtClean="0">
                <a:solidFill>
                  <a:schemeClr val="accent4"/>
                </a:solidFill>
              </a:rPr>
              <a:t>DATA FLOW DIAGRAMS </a:t>
            </a:r>
            <a:endParaRPr lang="en-IN" sz="2000" dirty="0">
              <a:solidFill>
                <a:schemeClr val="accent4"/>
              </a:solidFill>
            </a:endParaRPr>
          </a:p>
        </p:txBody>
      </p:sp>
      <p:pic>
        <p:nvPicPr>
          <p:cNvPr id="1026" name="Picture 2" descr="C:\Users\HOME-PC\Desktop\Screenshot (80).png"/>
          <p:cNvPicPr>
            <a:picLocks noChangeAspect="1" noChangeArrowheads="1"/>
          </p:cNvPicPr>
          <p:nvPr/>
        </p:nvPicPr>
        <p:blipFill>
          <a:blip r:embed="rId2"/>
          <a:srcRect/>
          <a:stretch>
            <a:fillRect/>
          </a:stretch>
        </p:blipFill>
        <p:spPr bwMode="auto">
          <a:xfrm>
            <a:off x="381000" y="2667000"/>
            <a:ext cx="8467726" cy="1866900"/>
          </a:xfrm>
          <a:prstGeom prst="rect">
            <a:avLst/>
          </a:prstGeom>
          <a:noFill/>
        </p:spPr>
      </p:pic>
    </p:spTree>
    <p:extLst>
      <p:ext uri="{BB962C8B-B14F-4D97-AF65-F5344CB8AC3E}">
        <p14:creationId xmlns:p14="http://schemas.microsoft.com/office/powerpoint/2010/main" val="13880195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1118992" cy="369332"/>
          </a:xfrm>
          <a:prstGeom prst="rect">
            <a:avLst/>
          </a:prstGeom>
          <a:noFill/>
        </p:spPr>
        <p:txBody>
          <a:bodyPr wrap="square" rtlCol="0">
            <a:spAutoFit/>
          </a:bodyPr>
          <a:lstStyle/>
          <a:p>
            <a:r>
              <a:rPr lang="en-IN" dirty="0" smtClean="0">
                <a:solidFill>
                  <a:schemeClr val="accent4"/>
                </a:solidFill>
              </a:rPr>
              <a:t>LEVEL-1</a:t>
            </a:r>
            <a:endParaRPr lang="en-IN" dirty="0">
              <a:solidFill>
                <a:schemeClr val="accent4"/>
              </a:solidFill>
            </a:endParaRPr>
          </a:p>
        </p:txBody>
      </p:sp>
      <p:pic>
        <p:nvPicPr>
          <p:cNvPr id="3" name="Picture 2" descr="E:\MCA\project\UML DIagrams\DFD\leve1.jpg"/>
          <p:cNvPicPr/>
          <p:nvPr/>
        </p:nvPicPr>
        <p:blipFill>
          <a:blip r:embed="rId2"/>
          <a:srcRect/>
          <a:stretch>
            <a:fillRect/>
          </a:stretch>
        </p:blipFill>
        <p:spPr bwMode="auto">
          <a:xfrm>
            <a:off x="827760" y="1066800"/>
            <a:ext cx="7567017" cy="4380282"/>
          </a:xfrm>
          <a:prstGeom prst="rect">
            <a:avLst/>
          </a:prstGeom>
          <a:noFill/>
          <a:ln w="9525">
            <a:noFill/>
            <a:miter lim="800000"/>
            <a:headEnd/>
            <a:tailEnd/>
          </a:ln>
        </p:spPr>
      </p:pic>
    </p:spTree>
    <p:extLst>
      <p:ext uri="{BB962C8B-B14F-4D97-AF65-F5344CB8AC3E}">
        <p14:creationId xmlns:p14="http://schemas.microsoft.com/office/powerpoint/2010/main" val="5072255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33400"/>
            <a:ext cx="1111202" cy="369332"/>
          </a:xfrm>
          <a:prstGeom prst="rect">
            <a:avLst/>
          </a:prstGeom>
          <a:noFill/>
        </p:spPr>
        <p:txBody>
          <a:bodyPr wrap="none" rtlCol="0">
            <a:spAutoFit/>
          </a:bodyPr>
          <a:lstStyle/>
          <a:p>
            <a:r>
              <a:rPr lang="en-IN" dirty="0" smtClean="0">
                <a:solidFill>
                  <a:schemeClr val="accent4"/>
                </a:solidFill>
              </a:rPr>
              <a:t>LEVEL-2</a:t>
            </a:r>
            <a:endParaRPr lang="en-IN" dirty="0">
              <a:solidFill>
                <a:schemeClr val="accent4"/>
              </a:solidFill>
            </a:endParaRPr>
          </a:p>
        </p:txBody>
      </p:sp>
      <p:pic>
        <p:nvPicPr>
          <p:cNvPr id="3" name="Picture 2" descr="E:\MCA\project\UML DIagrams\DFD\level2.jpg"/>
          <p:cNvPicPr/>
          <p:nvPr/>
        </p:nvPicPr>
        <p:blipFill>
          <a:blip r:embed="rId2"/>
          <a:srcRect/>
          <a:stretch>
            <a:fillRect/>
          </a:stretch>
        </p:blipFill>
        <p:spPr bwMode="auto">
          <a:xfrm>
            <a:off x="381000" y="1143000"/>
            <a:ext cx="8153400" cy="4157663"/>
          </a:xfrm>
          <a:prstGeom prst="rect">
            <a:avLst/>
          </a:prstGeom>
          <a:noFill/>
          <a:ln w="9525">
            <a:noFill/>
            <a:miter lim="800000"/>
            <a:headEnd/>
            <a:tailEnd/>
          </a:ln>
        </p:spPr>
      </p:pic>
    </p:spTree>
    <p:extLst>
      <p:ext uri="{BB962C8B-B14F-4D97-AF65-F5344CB8AC3E}">
        <p14:creationId xmlns:p14="http://schemas.microsoft.com/office/powerpoint/2010/main" val="6360254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CA\project\UML DIagrams\DFD\level2(1).jpg"/>
          <p:cNvPicPr/>
          <p:nvPr/>
        </p:nvPicPr>
        <p:blipFill>
          <a:blip r:embed="rId2"/>
          <a:srcRect/>
          <a:stretch>
            <a:fillRect/>
          </a:stretch>
        </p:blipFill>
        <p:spPr bwMode="auto">
          <a:xfrm>
            <a:off x="304800" y="1219200"/>
            <a:ext cx="8289290" cy="2819400"/>
          </a:xfrm>
          <a:prstGeom prst="rect">
            <a:avLst/>
          </a:prstGeom>
          <a:noFill/>
          <a:ln w="9525">
            <a:noFill/>
            <a:miter lim="800000"/>
            <a:headEnd/>
            <a:tailEnd/>
          </a:ln>
        </p:spPr>
      </p:pic>
    </p:spTree>
    <p:extLst>
      <p:ext uri="{BB962C8B-B14F-4D97-AF65-F5344CB8AC3E}">
        <p14:creationId xmlns:p14="http://schemas.microsoft.com/office/powerpoint/2010/main" val="996319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vel2(2)"/>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153400" cy="4861560"/>
          </a:xfrm>
          <a:prstGeom prst="rect">
            <a:avLst/>
          </a:prstGeom>
          <a:noFill/>
          <a:ln>
            <a:noFill/>
          </a:ln>
        </p:spPr>
      </p:pic>
    </p:spTree>
    <p:extLst>
      <p:ext uri="{BB962C8B-B14F-4D97-AF65-F5344CB8AC3E}">
        <p14:creationId xmlns:p14="http://schemas.microsoft.com/office/powerpoint/2010/main" val="38401355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74471"/>
            <a:ext cx="2220480" cy="400110"/>
          </a:xfrm>
          <a:prstGeom prst="rect">
            <a:avLst/>
          </a:prstGeom>
          <a:noFill/>
        </p:spPr>
        <p:txBody>
          <a:bodyPr wrap="none" rtlCol="0">
            <a:spAutoFit/>
          </a:bodyPr>
          <a:lstStyle/>
          <a:p>
            <a:r>
              <a:rPr lang="en-IN" sz="2000" dirty="0" smtClean="0">
                <a:solidFill>
                  <a:schemeClr val="accent4"/>
                </a:solidFill>
              </a:rPr>
              <a:t>CLASS DIAGRAM</a:t>
            </a:r>
            <a:endParaRPr lang="en-IN" sz="2000" dirty="0">
              <a:solidFill>
                <a:schemeClr val="accent4"/>
              </a:solidFill>
            </a:endParaRPr>
          </a:p>
        </p:txBody>
      </p:sp>
      <p:pic>
        <p:nvPicPr>
          <p:cNvPr id="3" name="Picture 2" descr="class"/>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82000" cy="4952999"/>
          </a:xfrm>
          <a:prstGeom prst="rect">
            <a:avLst/>
          </a:prstGeom>
          <a:noFill/>
          <a:ln>
            <a:noFill/>
          </a:ln>
        </p:spPr>
      </p:pic>
    </p:spTree>
    <p:extLst>
      <p:ext uri="{BB962C8B-B14F-4D97-AF65-F5344CB8AC3E}">
        <p14:creationId xmlns:p14="http://schemas.microsoft.com/office/powerpoint/2010/main" val="9577348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434597"/>
            <a:ext cx="2754280" cy="400110"/>
          </a:xfrm>
          <a:prstGeom prst="rect">
            <a:avLst/>
          </a:prstGeom>
          <a:noFill/>
        </p:spPr>
        <p:txBody>
          <a:bodyPr wrap="none" rtlCol="0">
            <a:spAutoFit/>
          </a:bodyPr>
          <a:lstStyle/>
          <a:p>
            <a:r>
              <a:rPr lang="en-IN" sz="2000" dirty="0" smtClean="0">
                <a:solidFill>
                  <a:schemeClr val="accent4"/>
                </a:solidFill>
              </a:rPr>
              <a:t>SEQUENCE DIAGRAM</a:t>
            </a:r>
          </a:p>
        </p:txBody>
      </p:sp>
      <p:pic>
        <p:nvPicPr>
          <p:cNvPr id="3" name="Picture 2" descr="sequnce"/>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63000" cy="4876800"/>
          </a:xfrm>
          <a:prstGeom prst="rect">
            <a:avLst/>
          </a:prstGeom>
          <a:noFill/>
          <a:ln>
            <a:noFill/>
          </a:ln>
        </p:spPr>
      </p:pic>
    </p:spTree>
    <p:extLst>
      <p:ext uri="{BB962C8B-B14F-4D97-AF65-F5344CB8AC3E}">
        <p14:creationId xmlns:p14="http://schemas.microsoft.com/office/powerpoint/2010/main" val="9140314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533400"/>
            <a:ext cx="2258952" cy="400110"/>
          </a:xfrm>
          <a:prstGeom prst="rect">
            <a:avLst/>
          </a:prstGeom>
          <a:noFill/>
        </p:spPr>
        <p:txBody>
          <a:bodyPr wrap="none" rtlCol="0">
            <a:spAutoFit/>
          </a:bodyPr>
          <a:lstStyle/>
          <a:p>
            <a:r>
              <a:rPr lang="en-IN" sz="2000" dirty="0" smtClean="0">
                <a:solidFill>
                  <a:schemeClr val="accent4"/>
                </a:solidFill>
              </a:rPr>
              <a:t>COLLABERATION</a:t>
            </a:r>
            <a:endParaRPr lang="en-IN" sz="2000" dirty="0">
              <a:solidFill>
                <a:schemeClr val="accent4"/>
              </a:solidFill>
            </a:endParaRPr>
          </a:p>
        </p:txBody>
      </p:sp>
      <p:pic>
        <p:nvPicPr>
          <p:cNvPr id="3" name="Picture 2" descr="collabaration"/>
          <p:cNvPicPr/>
          <p:nvPr/>
        </p:nvPicPr>
        <p:blipFill>
          <a:blip r:embed="rId2">
            <a:extLst>
              <a:ext uri="{28A0092B-C50C-407E-A947-70E740481C1C}">
                <a14:useLocalDpi xmlns:a14="http://schemas.microsoft.com/office/drawing/2010/main" val="0"/>
              </a:ext>
            </a:extLst>
          </a:blip>
          <a:srcRect/>
          <a:stretch>
            <a:fillRect/>
          </a:stretch>
        </p:blipFill>
        <p:spPr bwMode="auto">
          <a:xfrm>
            <a:off x="1591310" y="928687"/>
            <a:ext cx="5961380" cy="5000625"/>
          </a:xfrm>
          <a:prstGeom prst="rect">
            <a:avLst/>
          </a:prstGeom>
          <a:noFill/>
          <a:ln>
            <a:noFill/>
          </a:ln>
        </p:spPr>
      </p:pic>
    </p:spTree>
    <p:extLst>
      <p:ext uri="{BB962C8B-B14F-4D97-AF65-F5344CB8AC3E}">
        <p14:creationId xmlns:p14="http://schemas.microsoft.com/office/powerpoint/2010/main" val="24314357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07304"/>
            <a:ext cx="2541080" cy="400110"/>
          </a:xfrm>
          <a:prstGeom prst="rect">
            <a:avLst/>
          </a:prstGeom>
          <a:noFill/>
        </p:spPr>
        <p:txBody>
          <a:bodyPr wrap="none" rtlCol="0">
            <a:spAutoFit/>
          </a:bodyPr>
          <a:lstStyle/>
          <a:p>
            <a:r>
              <a:rPr lang="en-IN" sz="2000" dirty="0" smtClean="0">
                <a:solidFill>
                  <a:schemeClr val="accent4"/>
                </a:solidFill>
              </a:rPr>
              <a:t>USECASE DIAGRAM</a:t>
            </a:r>
            <a:endParaRPr lang="en-IN" sz="2000" dirty="0">
              <a:solidFill>
                <a:schemeClr val="accent4"/>
              </a:solidFill>
            </a:endParaRPr>
          </a:p>
        </p:txBody>
      </p:sp>
      <p:pic>
        <p:nvPicPr>
          <p:cNvPr id="3" name="Picture 2" descr="usecase"/>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4743450" cy="5276532"/>
          </a:xfrm>
          <a:prstGeom prst="rect">
            <a:avLst/>
          </a:prstGeom>
          <a:noFill/>
          <a:ln>
            <a:noFill/>
          </a:ln>
        </p:spPr>
      </p:pic>
    </p:spTree>
    <p:extLst>
      <p:ext uri="{BB962C8B-B14F-4D97-AF65-F5344CB8AC3E}">
        <p14:creationId xmlns:p14="http://schemas.microsoft.com/office/powerpoint/2010/main" val="238230558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2608406" cy="400110"/>
          </a:xfrm>
          <a:prstGeom prst="rect">
            <a:avLst/>
          </a:prstGeom>
          <a:noFill/>
        </p:spPr>
        <p:txBody>
          <a:bodyPr wrap="none" rtlCol="0">
            <a:spAutoFit/>
          </a:bodyPr>
          <a:lstStyle/>
          <a:p>
            <a:r>
              <a:rPr lang="en-IN" sz="2000" dirty="0" smtClean="0">
                <a:solidFill>
                  <a:schemeClr val="accent4"/>
                </a:solidFill>
              </a:rPr>
              <a:t>ACTIVITY DIAGRAM</a:t>
            </a:r>
            <a:endParaRPr lang="en-IN" sz="2000" dirty="0">
              <a:solidFill>
                <a:schemeClr val="accent4"/>
              </a:solidFill>
            </a:endParaRPr>
          </a:p>
        </p:txBody>
      </p:sp>
      <p:pic>
        <p:nvPicPr>
          <p:cNvPr id="3" name="Picture 2" descr="activity"/>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1"/>
            <a:ext cx="8077199" cy="4086542"/>
          </a:xfrm>
          <a:prstGeom prst="rect">
            <a:avLst/>
          </a:prstGeom>
          <a:noFill/>
          <a:ln>
            <a:noFill/>
          </a:ln>
        </p:spPr>
      </p:pic>
    </p:spTree>
    <p:extLst>
      <p:ext uri="{BB962C8B-B14F-4D97-AF65-F5344CB8AC3E}">
        <p14:creationId xmlns:p14="http://schemas.microsoft.com/office/powerpoint/2010/main" val="2912665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359" y="533400"/>
            <a:ext cx="8077200" cy="5940088"/>
          </a:xfrm>
          <a:prstGeom prst="rect">
            <a:avLst/>
          </a:prstGeom>
          <a:noFill/>
        </p:spPr>
        <p:txBody>
          <a:bodyPr wrap="square" rtlCol="0">
            <a:spAutoFit/>
          </a:bodyPr>
          <a:lstStyle/>
          <a:p>
            <a:pPr algn="just"/>
            <a:endParaRPr lang="en-IN" sz="1900" dirty="0" smtClean="0">
              <a:latin typeface="Times New Roman" pitchFamily="18" charset="0"/>
              <a:cs typeface="Times New Roman" pitchFamily="18" charset="0"/>
            </a:endParaRPr>
          </a:p>
          <a:p>
            <a:pPr marL="285750" indent="-285750" algn="just">
              <a:buFont typeface="Wingdings" pitchFamily="2" charset="2"/>
              <a:buChar char="Ø"/>
            </a:pPr>
            <a:r>
              <a:rPr lang="en-IN" dirty="0" smtClean="0">
                <a:latin typeface="Times New Roman" pitchFamily="18" charset="0"/>
                <a:cs typeface="Times New Roman" pitchFamily="18" charset="0"/>
              </a:rPr>
              <a:t>Sree </a:t>
            </a:r>
            <a:r>
              <a:rPr lang="en-IN" dirty="0">
                <a:latin typeface="Times New Roman" pitchFamily="18" charset="0"/>
                <a:cs typeface="Times New Roman" pitchFamily="18" charset="0"/>
              </a:rPr>
              <a:t>Vidyanikethan Engineering College (SVEC) was established in 1996 with </a:t>
            </a:r>
            <a:r>
              <a:rPr lang="en-IN" b="1" dirty="0">
                <a:latin typeface="Times New Roman" pitchFamily="18" charset="0"/>
                <a:cs typeface="Times New Roman" pitchFamily="18" charset="0"/>
              </a:rPr>
              <a:t>3 branches </a:t>
            </a:r>
            <a:r>
              <a:rPr lang="en-IN" dirty="0">
                <a:latin typeface="Times New Roman" pitchFamily="18" charset="0"/>
                <a:cs typeface="Times New Roman" pitchFamily="18" charset="0"/>
              </a:rPr>
              <a:t>and an intake of </a:t>
            </a:r>
            <a:r>
              <a:rPr lang="en-IN" b="1" dirty="0">
                <a:latin typeface="Times New Roman" pitchFamily="18" charset="0"/>
                <a:cs typeface="Times New Roman" pitchFamily="18" charset="0"/>
              </a:rPr>
              <a:t>180 students.</a:t>
            </a:r>
            <a:r>
              <a:rPr lang="en-IN" dirty="0">
                <a:latin typeface="Times New Roman" pitchFamily="18" charset="0"/>
                <a:cs typeface="Times New Roman" pitchFamily="18" charset="0"/>
              </a:rPr>
              <a:t> Presently the college has an annual intake of </a:t>
            </a:r>
            <a:r>
              <a:rPr lang="en-IN" b="1" dirty="0">
                <a:latin typeface="Times New Roman" pitchFamily="18" charset="0"/>
                <a:cs typeface="Times New Roman" pitchFamily="18" charset="0"/>
              </a:rPr>
              <a:t>2232,</a:t>
            </a:r>
            <a:r>
              <a:rPr lang="en-IN" dirty="0">
                <a:latin typeface="Times New Roman" pitchFamily="18" charset="0"/>
                <a:cs typeface="Times New Roman" pitchFamily="18" charset="0"/>
              </a:rPr>
              <a:t> offering </a:t>
            </a:r>
            <a:r>
              <a:rPr lang="en-IN" b="1" dirty="0">
                <a:latin typeface="Times New Roman" pitchFamily="18" charset="0"/>
                <a:cs typeface="Times New Roman" pitchFamily="18" charset="0"/>
              </a:rPr>
              <a:t>5 Diploma, 10 Under Graduate </a:t>
            </a:r>
            <a:r>
              <a:rPr lang="en-IN" dirty="0">
                <a:latin typeface="Times New Roman" pitchFamily="18" charset="0"/>
                <a:cs typeface="Times New Roman" pitchFamily="18" charset="0"/>
              </a:rPr>
              <a:t>and </a:t>
            </a:r>
            <a:r>
              <a:rPr lang="en-IN" b="1" dirty="0">
                <a:latin typeface="Times New Roman" pitchFamily="18" charset="0"/>
                <a:cs typeface="Times New Roman" pitchFamily="18" charset="0"/>
              </a:rPr>
              <a:t>9 Post Graduate </a:t>
            </a:r>
            <a:r>
              <a:rPr lang="en-IN" dirty="0">
                <a:latin typeface="Times New Roman" pitchFamily="18" charset="0"/>
                <a:cs typeface="Times New Roman" pitchFamily="18" charset="0"/>
              </a:rPr>
              <a:t>programs. </a:t>
            </a:r>
            <a:endParaRPr lang="en-IN" dirty="0" smtClean="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SVEC </a:t>
            </a:r>
            <a:r>
              <a:rPr lang="en-IN" dirty="0">
                <a:latin typeface="Times New Roman" pitchFamily="18" charset="0"/>
                <a:cs typeface="Times New Roman" pitchFamily="18" charset="0"/>
              </a:rPr>
              <a:t>is one of the largest and most sought after Institution in A.P. The success of the college is preliminarily due to the Vision of the founder, Padma Shri Dr. M. Mohan Babu, a renowned Movie artiste, Producer and formerly a Member of Parliament (Rajya Sabha), object-oriented Management, competent faculty and quality students.</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b="1" dirty="0">
                <a:latin typeface="Times New Roman" pitchFamily="18" charset="0"/>
                <a:cs typeface="Times New Roman" pitchFamily="18" charset="0"/>
              </a:rPr>
              <a:t>The college has crossed significant milestones such </a:t>
            </a:r>
            <a:r>
              <a:rPr lang="en-IN" b="1" dirty="0" smtClean="0">
                <a:latin typeface="Times New Roman" pitchFamily="18" charset="0"/>
                <a:cs typeface="Times New Roman" pitchFamily="18" charset="0"/>
              </a:rPr>
              <a:t>as</a:t>
            </a:r>
          </a:p>
          <a:p>
            <a:pPr algn="just"/>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Accreditation of 5 branches (EEE for five years; ECE, EIE, CSE &amp; IT for three years) with effect from March 2007 by National Board of Accreditation (NBA) and National Assessment and Accreditation Council (NAAC) with ‘A’ Grade and many multinational organizations such as TCS, WIPRO &amp; IBM. </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The NBA Expert Committee visited the college during 28</a:t>
            </a:r>
            <a:r>
              <a:rPr lang="en-IN" baseline="30000" dirty="0">
                <a:latin typeface="Times New Roman" pitchFamily="18" charset="0"/>
                <a:cs typeface="Times New Roman" pitchFamily="18" charset="0"/>
              </a:rPr>
              <a:t>th</a:t>
            </a:r>
            <a:r>
              <a:rPr lang="en-IN" dirty="0">
                <a:latin typeface="Times New Roman" pitchFamily="18" charset="0"/>
                <a:cs typeface="Times New Roman" pitchFamily="18" charset="0"/>
              </a:rPr>
              <a:t>-30</a:t>
            </a:r>
            <a:r>
              <a:rPr lang="en-IN" baseline="30000" dirty="0">
                <a:latin typeface="Times New Roman" pitchFamily="18" charset="0"/>
                <a:cs typeface="Times New Roman" pitchFamily="18" charset="0"/>
              </a:rPr>
              <a:t>th</a:t>
            </a:r>
            <a:r>
              <a:rPr lang="en-IN" dirty="0">
                <a:latin typeface="Times New Roman" pitchFamily="18" charset="0"/>
                <a:cs typeface="Times New Roman" pitchFamily="18" charset="0"/>
              </a:rPr>
              <a:t> September 2012 for Re-accreditation of ECE, EIE, CSE &amp; IT branches and fresh Accreditation of Biotechnology branch.</a:t>
            </a:r>
            <a:endParaRPr lang="en-US" dirty="0">
              <a:latin typeface="Times New Roman" pitchFamily="18" charset="0"/>
              <a:cs typeface="Times New Roman" pitchFamily="18" charset="0"/>
            </a:endParaRPr>
          </a:p>
          <a:p>
            <a:pPr algn="just">
              <a:buFont typeface="Wingdings 3" pitchFamily="18" charset="2"/>
              <a:buNone/>
            </a:pPr>
            <a:endParaRPr lang="en-IN" sz="1900" dirty="0">
              <a:latin typeface="Times New Roman" pitchFamily="18" charset="0"/>
              <a:cs typeface="Times New Roman" pitchFamily="18" charset="0"/>
            </a:endParaRPr>
          </a:p>
          <a:p>
            <a:endParaRPr lang="en-IN" dirty="0"/>
          </a:p>
        </p:txBody>
      </p:sp>
      <p:sp>
        <p:nvSpPr>
          <p:cNvPr id="3" name="TextBox 2"/>
          <p:cNvSpPr txBox="1"/>
          <p:nvPr/>
        </p:nvSpPr>
        <p:spPr>
          <a:xfrm>
            <a:off x="338203" y="348734"/>
            <a:ext cx="2929007" cy="400110"/>
          </a:xfrm>
          <a:prstGeom prst="rect">
            <a:avLst/>
          </a:prstGeom>
          <a:noFill/>
        </p:spPr>
        <p:txBody>
          <a:bodyPr wrap="none" rtlCol="0">
            <a:spAutoFit/>
          </a:bodyPr>
          <a:lstStyle/>
          <a:p>
            <a:r>
              <a:rPr lang="en-IN" sz="2000" dirty="0" smtClean="0">
                <a:solidFill>
                  <a:schemeClr val="accent5"/>
                </a:solidFill>
              </a:rPr>
              <a:t>1.Organization profile</a:t>
            </a:r>
            <a:endParaRPr lang="en-IN" sz="2000" dirty="0">
              <a:solidFill>
                <a:schemeClr val="accent5"/>
              </a:solidFill>
            </a:endParaRPr>
          </a:p>
        </p:txBody>
      </p:sp>
    </p:spTree>
    <p:extLst>
      <p:ext uri="{BB962C8B-B14F-4D97-AF65-F5344CB8AC3E}">
        <p14:creationId xmlns:p14="http://schemas.microsoft.com/office/powerpoint/2010/main" val="148905973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2807179" cy="369332"/>
          </a:xfrm>
          <a:prstGeom prst="rect">
            <a:avLst/>
          </a:prstGeom>
          <a:noFill/>
        </p:spPr>
        <p:txBody>
          <a:bodyPr wrap="none" rtlCol="0">
            <a:spAutoFit/>
          </a:bodyPr>
          <a:lstStyle/>
          <a:p>
            <a:r>
              <a:rPr lang="en-IN" dirty="0" smtClean="0">
                <a:solidFill>
                  <a:schemeClr val="accent4"/>
                </a:solidFill>
              </a:rPr>
              <a:t>STATECHART DIAGRAM</a:t>
            </a:r>
            <a:endParaRPr lang="en-IN" dirty="0">
              <a:solidFill>
                <a:schemeClr val="accent4"/>
              </a:solidFill>
            </a:endParaRPr>
          </a:p>
        </p:txBody>
      </p:sp>
      <p:pic>
        <p:nvPicPr>
          <p:cNvPr id="4" name="Picture 3" descr="statechat"/>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237537" cy="4267200"/>
          </a:xfrm>
          <a:prstGeom prst="rect">
            <a:avLst/>
          </a:prstGeom>
          <a:noFill/>
          <a:ln>
            <a:noFill/>
          </a:ln>
        </p:spPr>
      </p:pic>
    </p:spTree>
    <p:extLst>
      <p:ext uri="{BB962C8B-B14F-4D97-AF65-F5344CB8AC3E}">
        <p14:creationId xmlns:p14="http://schemas.microsoft.com/office/powerpoint/2010/main" val="297612146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47123"/>
            <a:ext cx="3224075" cy="400110"/>
          </a:xfrm>
          <a:prstGeom prst="rect">
            <a:avLst/>
          </a:prstGeom>
          <a:noFill/>
        </p:spPr>
        <p:txBody>
          <a:bodyPr wrap="square" rtlCol="0">
            <a:spAutoFit/>
          </a:bodyPr>
          <a:lstStyle/>
          <a:p>
            <a:r>
              <a:rPr lang="en-IN" sz="2000" dirty="0" smtClean="0">
                <a:solidFill>
                  <a:schemeClr val="accent4"/>
                </a:solidFill>
              </a:rPr>
              <a:t>COMPONENT DIAGRAM</a:t>
            </a:r>
            <a:endParaRPr lang="en-IN" sz="2000" dirty="0">
              <a:solidFill>
                <a:schemeClr val="accent4"/>
              </a:solidFill>
            </a:endParaRPr>
          </a:p>
        </p:txBody>
      </p:sp>
      <p:pic>
        <p:nvPicPr>
          <p:cNvPr id="3" name="Picture 2" descr="C:\Users\Mounika\Pictures\Screenshots\Screenshot (23).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6456045" cy="4038600"/>
          </a:xfrm>
          <a:prstGeom prst="rect">
            <a:avLst/>
          </a:prstGeom>
          <a:noFill/>
          <a:ln>
            <a:noFill/>
          </a:ln>
        </p:spPr>
      </p:pic>
    </p:spTree>
    <p:extLst>
      <p:ext uri="{BB962C8B-B14F-4D97-AF65-F5344CB8AC3E}">
        <p14:creationId xmlns:p14="http://schemas.microsoft.com/office/powerpoint/2010/main" val="407114396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7151"/>
            <a:ext cx="3134191" cy="400110"/>
          </a:xfrm>
          <a:prstGeom prst="rect">
            <a:avLst/>
          </a:prstGeom>
          <a:noFill/>
        </p:spPr>
        <p:txBody>
          <a:bodyPr wrap="none" rtlCol="0">
            <a:spAutoFit/>
          </a:bodyPr>
          <a:lstStyle/>
          <a:p>
            <a:r>
              <a:rPr lang="en-IN" sz="2000" dirty="0" smtClean="0">
                <a:solidFill>
                  <a:schemeClr val="accent4"/>
                </a:solidFill>
              </a:rPr>
              <a:t>DEPLOYMENT DIAGRAM</a:t>
            </a:r>
            <a:endParaRPr lang="en-IN" sz="2000" dirty="0">
              <a:solidFill>
                <a:schemeClr val="accent4"/>
              </a:solidFill>
            </a:endParaRPr>
          </a:p>
        </p:txBody>
      </p:sp>
      <p:pic>
        <p:nvPicPr>
          <p:cNvPr id="3" name="Picture 2" descr="deployment"/>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07261"/>
            <a:ext cx="7131367" cy="5012539"/>
          </a:xfrm>
          <a:prstGeom prst="rect">
            <a:avLst/>
          </a:prstGeom>
          <a:noFill/>
          <a:ln>
            <a:noFill/>
          </a:ln>
        </p:spPr>
      </p:pic>
    </p:spTree>
    <p:extLst>
      <p:ext uri="{BB962C8B-B14F-4D97-AF65-F5344CB8AC3E}">
        <p14:creationId xmlns:p14="http://schemas.microsoft.com/office/powerpoint/2010/main" val="134567498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762000"/>
            <a:ext cx="1510350" cy="646331"/>
          </a:xfrm>
          <a:prstGeom prst="rect">
            <a:avLst/>
          </a:prstGeom>
          <a:noFill/>
        </p:spPr>
        <p:txBody>
          <a:bodyPr wrap="none" rtlCol="0">
            <a:spAutoFit/>
          </a:bodyPr>
          <a:lstStyle/>
          <a:p>
            <a:r>
              <a:rPr lang="en-IN" dirty="0" smtClean="0"/>
              <a:t>HOME PAGE</a:t>
            </a:r>
          </a:p>
          <a:p>
            <a:endParaRPr lang="en-IN" dirty="0"/>
          </a:p>
        </p:txBody>
      </p:sp>
      <p:pic>
        <p:nvPicPr>
          <p:cNvPr id="1026" name="Picture 2" descr="C:\Users\Mounika\Pictures\Screenshots\Screenshot (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03498"/>
            <a:ext cx="8001000" cy="461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6727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ounika\Pictures\Screenshots\Screenshot (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52" y="1524000"/>
            <a:ext cx="84582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787730"/>
            <a:ext cx="3095834" cy="369332"/>
          </a:xfrm>
          <a:prstGeom prst="rect">
            <a:avLst/>
          </a:prstGeom>
          <a:noFill/>
        </p:spPr>
        <p:txBody>
          <a:bodyPr wrap="square" rtlCol="0">
            <a:spAutoFit/>
          </a:bodyPr>
          <a:lstStyle/>
          <a:p>
            <a:r>
              <a:rPr lang="en-IN" dirty="0" smtClean="0"/>
              <a:t>STUDENT REGISTRATION</a:t>
            </a:r>
            <a:endParaRPr lang="en-IN" dirty="0"/>
          </a:p>
        </p:txBody>
      </p:sp>
    </p:spTree>
    <p:extLst>
      <p:ext uri="{BB962C8B-B14F-4D97-AF65-F5344CB8AC3E}">
        <p14:creationId xmlns:p14="http://schemas.microsoft.com/office/powerpoint/2010/main" val="335075780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343" y="838200"/>
            <a:ext cx="2959579" cy="369332"/>
          </a:xfrm>
          <a:prstGeom prst="rect">
            <a:avLst/>
          </a:prstGeom>
          <a:noFill/>
        </p:spPr>
        <p:txBody>
          <a:bodyPr wrap="square" rtlCol="0">
            <a:spAutoFit/>
          </a:bodyPr>
          <a:lstStyle/>
          <a:p>
            <a:r>
              <a:rPr lang="en-IN" dirty="0" smtClean="0"/>
              <a:t>STUDENT VIEW PROFILE</a:t>
            </a:r>
            <a:endParaRPr lang="en-IN" dirty="0"/>
          </a:p>
        </p:txBody>
      </p:sp>
      <p:pic>
        <p:nvPicPr>
          <p:cNvPr id="4099" name="Picture 3" descr="C:\Users\Mounika\Pictures\Screenshots\Screenshot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30270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4842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762000"/>
            <a:ext cx="2619628" cy="369332"/>
          </a:xfrm>
          <a:prstGeom prst="rect">
            <a:avLst/>
          </a:prstGeom>
          <a:noFill/>
        </p:spPr>
        <p:txBody>
          <a:bodyPr wrap="none" rtlCol="0">
            <a:spAutoFit/>
          </a:bodyPr>
          <a:lstStyle/>
          <a:p>
            <a:r>
              <a:rPr lang="en-IN" dirty="0" smtClean="0"/>
              <a:t>UPLOAD DOCUMENTS</a:t>
            </a:r>
            <a:endParaRPr lang="en-IN" dirty="0"/>
          </a:p>
        </p:txBody>
      </p:sp>
      <p:pic>
        <p:nvPicPr>
          <p:cNvPr id="5122" name="Picture 2" descr="C:\Users\Mounika\Pictures\Screenshots\Screenshot (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20140"/>
            <a:ext cx="81534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816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2170239" cy="369332"/>
          </a:xfrm>
          <a:prstGeom prst="rect">
            <a:avLst/>
          </a:prstGeom>
          <a:noFill/>
        </p:spPr>
        <p:txBody>
          <a:bodyPr wrap="square" rtlCol="0">
            <a:spAutoFit/>
          </a:bodyPr>
          <a:lstStyle/>
          <a:p>
            <a:r>
              <a:rPr lang="en-IN" dirty="0" smtClean="0"/>
              <a:t>GIVE FEEDBACK</a:t>
            </a:r>
            <a:endParaRPr lang="en-IN" dirty="0"/>
          </a:p>
        </p:txBody>
      </p:sp>
      <p:pic>
        <p:nvPicPr>
          <p:cNvPr id="6146" name="Picture 2" descr="C:\Users\Mounika\Pictures\Screenshots\Screenshot (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1295400"/>
            <a:ext cx="8534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3823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762000"/>
            <a:ext cx="1729961" cy="646331"/>
          </a:xfrm>
          <a:prstGeom prst="rect">
            <a:avLst/>
          </a:prstGeom>
          <a:noFill/>
        </p:spPr>
        <p:txBody>
          <a:bodyPr wrap="none" rtlCol="0">
            <a:spAutoFit/>
          </a:bodyPr>
          <a:lstStyle/>
          <a:p>
            <a:r>
              <a:rPr lang="en-IN" smtClean="0"/>
              <a:t>ADMIN </a:t>
            </a:r>
            <a:r>
              <a:rPr lang="en-IN" smtClean="0"/>
              <a:t>LOGIN</a:t>
            </a:r>
            <a:endParaRPr lang="en-IN" dirty="0" smtClean="0"/>
          </a:p>
          <a:p>
            <a:endParaRPr lang="en-IN" dirty="0"/>
          </a:p>
        </p:txBody>
      </p:sp>
      <p:pic>
        <p:nvPicPr>
          <p:cNvPr id="3074" name="Picture 2" descr="C:\Users\Mounika\Pictures\Screenshots\Screenshot (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08331"/>
            <a:ext cx="8077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1475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0357"/>
            <a:ext cx="2832827" cy="369332"/>
          </a:xfrm>
          <a:prstGeom prst="rect">
            <a:avLst/>
          </a:prstGeom>
          <a:noFill/>
        </p:spPr>
        <p:txBody>
          <a:bodyPr wrap="none" rtlCol="0">
            <a:spAutoFit/>
          </a:bodyPr>
          <a:lstStyle/>
          <a:p>
            <a:r>
              <a:rPr lang="en-IN" dirty="0" smtClean="0"/>
              <a:t>VIEW STUDENT DETAILS</a:t>
            </a:r>
            <a:endParaRPr lang="en-IN" dirty="0"/>
          </a:p>
        </p:txBody>
      </p:sp>
      <p:pic>
        <p:nvPicPr>
          <p:cNvPr id="7170" name="Picture 2" descr="C:\Users\Mounika\Pictures\Screenshots\Screenshot (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86853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052" y="381000"/>
            <a:ext cx="2664512" cy="400110"/>
          </a:xfrm>
          <a:prstGeom prst="rect">
            <a:avLst/>
          </a:prstGeom>
          <a:noFill/>
        </p:spPr>
        <p:txBody>
          <a:bodyPr wrap="none" rtlCol="0">
            <a:spAutoFit/>
          </a:bodyPr>
          <a:lstStyle/>
          <a:p>
            <a:r>
              <a:rPr lang="en-IN" sz="2000" dirty="0" smtClean="0">
                <a:solidFill>
                  <a:schemeClr val="accent4"/>
                </a:solidFill>
              </a:rPr>
              <a:t>Organization Profile</a:t>
            </a:r>
            <a:endParaRPr lang="en-IN" sz="2000" dirty="0">
              <a:solidFill>
                <a:schemeClr val="accent4"/>
              </a:solidFill>
            </a:endParaRPr>
          </a:p>
        </p:txBody>
      </p:sp>
      <p:sp>
        <p:nvSpPr>
          <p:cNvPr id="5" name="TextBox 4"/>
          <p:cNvSpPr txBox="1"/>
          <p:nvPr/>
        </p:nvSpPr>
        <p:spPr>
          <a:xfrm>
            <a:off x="25052" y="914400"/>
            <a:ext cx="9118948" cy="5539978"/>
          </a:xfrm>
          <a:prstGeom prst="rect">
            <a:avLst/>
          </a:prstGeom>
          <a:noFill/>
        </p:spPr>
        <p:txBody>
          <a:bodyPr wrap="square" rtlCol="0">
            <a:spAutoFit/>
          </a:bodyPr>
          <a:lstStyle/>
          <a:p>
            <a:pPr marL="285750" indent="-285750" algn="just">
              <a:buFont typeface="Wingdings" pitchFamily="2" charset="2"/>
              <a:buChar char="Ø"/>
            </a:pPr>
            <a:r>
              <a:rPr lang="en-IN" dirty="0">
                <a:latin typeface="Times New Roman" pitchFamily="18" charset="0"/>
                <a:cs typeface="Times New Roman" pitchFamily="18" charset="0"/>
              </a:rPr>
              <a:t>Permanent affiliation by Jawaharlal Nehru Technological University (JNTU)</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Autonomous status with effect from 2010-11 from UGC.</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Recognition under 2(f) &amp; 12(B) sections of the UGC Act 1956.</a:t>
            </a:r>
          </a:p>
          <a:p>
            <a:pPr marL="285750" indent="-285750" algn="just">
              <a:buFont typeface="Wingdings" pitchFamily="2" charset="2"/>
              <a:buChar char="Ø"/>
            </a:pPr>
            <a:r>
              <a:rPr lang="en-IN" dirty="0">
                <a:latin typeface="Times New Roman" pitchFamily="18" charset="0"/>
                <a:cs typeface="Times New Roman" pitchFamily="18" charset="0"/>
              </a:rPr>
              <a:t>Received grants under MODROBS, Entrepreneurship Development Cell, Faculty Development Programs and Seminar grants from AICTE, New Delhi.</a:t>
            </a:r>
          </a:p>
          <a:p>
            <a:pPr marL="285750" indent="-285750" algn="just">
              <a:buFont typeface="Wingdings" pitchFamily="2" charset="2"/>
              <a:buChar char="Ø"/>
            </a:pPr>
            <a:r>
              <a:rPr lang="en-IN" dirty="0">
                <a:latin typeface="Times New Roman" pitchFamily="18" charset="0"/>
                <a:cs typeface="Times New Roman" pitchFamily="18" charset="0"/>
              </a:rPr>
              <a:t>Received grants of Rs.20 lakhs from DST under Fast Track Scheme; and Rs.15 lakhs from INUP, IIT Bombay for collaborative research work.</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Selected partition in TEQIP-II under Sub Component 1.1: Strengthening Institution to improve learning outcomes and employability of graduates with a grant of Rs.4 </a:t>
            </a:r>
            <a:r>
              <a:rPr lang="en-IN" dirty="0" err="1">
                <a:latin typeface="Times New Roman" pitchFamily="18" charset="0"/>
                <a:cs typeface="Times New Roman" pitchFamily="18" charset="0"/>
              </a:rPr>
              <a:t>Crores</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Established National MEMS Design Centre (NMDC), atmospheric Science Research Laboratory, College Research Mentoring Committee and Department Research Advisory Committees to promote research.</a:t>
            </a:r>
            <a:endParaRPr lang="en-US" dirty="0">
              <a:latin typeface="Times New Roman" pitchFamily="18" charset="0"/>
              <a:cs typeface="Times New Roman" pitchFamily="18" charset="0"/>
            </a:endParaRPr>
          </a:p>
          <a:p>
            <a:pPr marL="285750" indent="-285750" algn="just">
              <a:buFont typeface="Wingdings" pitchFamily="2" charset="2"/>
              <a:buChar char="Ø"/>
            </a:pPr>
            <a:r>
              <a:rPr lang="en-IN" dirty="0">
                <a:latin typeface="Times New Roman" pitchFamily="18" charset="0"/>
                <a:cs typeface="Times New Roman" pitchFamily="18" charset="0"/>
              </a:rPr>
              <a:t>Establishment of IBM Center of Excellence, and</a:t>
            </a: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Vibrant Placement Activities.</a:t>
            </a:r>
            <a:endParaRPr lang="en-US" dirty="0">
              <a:latin typeface="Times New Roman" pitchFamily="18" charset="0"/>
              <a:cs typeface="Times New Roman" pitchFamily="18" charset="0"/>
            </a:endParaRPr>
          </a:p>
          <a:p>
            <a:pPr algn="just">
              <a:lnSpc>
                <a:spcPct val="150000"/>
              </a:lnSpc>
              <a:buFont typeface="Wingdings 3" pitchFamily="18" charset="2"/>
              <a:buNone/>
            </a:pPr>
            <a:r>
              <a:rPr lang="en-US" sz="1600" dirty="0">
                <a:latin typeface="Times New Roman" pitchFamily="18" charset="0"/>
                <a:cs typeface="Times New Roman" pitchFamily="18" charset="0"/>
              </a:rPr>
              <a:t>				</a:t>
            </a:r>
            <a:r>
              <a:rPr lang="en-IN" sz="1600" dirty="0">
                <a:latin typeface="Times New Roman" pitchFamily="18" charset="0"/>
                <a:cs typeface="Times New Roman" pitchFamily="18" charset="0"/>
              </a:rPr>
              <a:t>website: </a:t>
            </a:r>
            <a:r>
              <a:rPr lang="en-IN" sz="1600" dirty="0">
                <a:solidFill>
                  <a:srgbClr val="0000CC"/>
                </a:solidFill>
                <a:latin typeface="Times New Roman" pitchFamily="18" charset="0"/>
                <a:cs typeface="Times New Roman" pitchFamily="18" charset="0"/>
              </a:rPr>
              <a:t>http://www.vidyanikethan.edu</a:t>
            </a:r>
          </a:p>
          <a:p>
            <a:pPr algn="just">
              <a:lnSpc>
                <a:spcPct val="150000"/>
              </a:lnSpc>
              <a:buFont typeface="Wingdings 3" pitchFamily="18" charset="2"/>
              <a:buNone/>
            </a:pPr>
            <a:r>
              <a:rPr lang="en-IN" sz="1600" dirty="0">
                <a:latin typeface="Times New Roman" pitchFamily="18" charset="0"/>
                <a:cs typeface="Times New Roman" pitchFamily="18" charset="0"/>
              </a:rPr>
              <a:t> </a:t>
            </a:r>
            <a:endParaRPr lang="en-IN" sz="1600" dirty="0"/>
          </a:p>
          <a:p>
            <a:pPr algn="just">
              <a:buFont typeface="Wingdings 3" pitchFamily="18" charset="2"/>
              <a:buNone/>
            </a:pPr>
            <a:endParaRPr lang="en-IN" dirty="0">
              <a:latin typeface="Times New Roman" pitchFamily="18" charset="0"/>
              <a:cs typeface="Times New Roman" pitchFamily="18" charset="0"/>
            </a:endParaRPr>
          </a:p>
          <a:p>
            <a:pPr algn="just">
              <a:buFont typeface="Wingdings 3" pitchFamily="18" charset="2"/>
              <a:buNone/>
            </a:pPr>
            <a:endParaRPr lang="en-IN" dirty="0"/>
          </a:p>
          <a:p>
            <a:pPr marL="285750" indent="-285750" algn="just">
              <a:buFont typeface="Wingdings" pitchFamily="2" charset="2"/>
              <a:buChar char="Ø"/>
            </a:pPr>
            <a:endParaRPr lang="en-IN" dirty="0"/>
          </a:p>
        </p:txBody>
      </p:sp>
    </p:spTree>
    <p:extLst>
      <p:ext uri="{BB962C8B-B14F-4D97-AF65-F5344CB8AC3E}">
        <p14:creationId xmlns:p14="http://schemas.microsoft.com/office/powerpoint/2010/main" val="132144947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6226"/>
            <a:ext cx="4067025" cy="369332"/>
          </a:xfrm>
          <a:prstGeom prst="rect">
            <a:avLst/>
          </a:prstGeom>
          <a:noFill/>
        </p:spPr>
        <p:txBody>
          <a:bodyPr wrap="square" rtlCol="0">
            <a:spAutoFit/>
          </a:bodyPr>
          <a:lstStyle/>
          <a:p>
            <a:r>
              <a:rPr lang="en-IN" dirty="0" smtClean="0"/>
              <a:t>VIEW DOCUMENT DETAILS</a:t>
            </a:r>
            <a:endParaRPr lang="en-IN" dirty="0"/>
          </a:p>
        </p:txBody>
      </p:sp>
      <p:pic>
        <p:nvPicPr>
          <p:cNvPr id="8194" name="Picture 2" descr="C:\Users\Mounika\Pictures\Screenshots\Screenshot (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25" y="1044039"/>
            <a:ext cx="8077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58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23455"/>
            <a:ext cx="1946367" cy="369332"/>
          </a:xfrm>
          <a:prstGeom prst="rect">
            <a:avLst/>
          </a:prstGeom>
          <a:noFill/>
        </p:spPr>
        <p:txBody>
          <a:bodyPr wrap="none" rtlCol="0">
            <a:spAutoFit/>
          </a:bodyPr>
          <a:lstStyle/>
          <a:p>
            <a:r>
              <a:rPr lang="en-IN" dirty="0" smtClean="0"/>
              <a:t>VIEW FEEDBACK</a:t>
            </a:r>
            <a:endParaRPr lang="en-IN" dirty="0"/>
          </a:p>
        </p:txBody>
      </p:sp>
      <p:pic>
        <p:nvPicPr>
          <p:cNvPr id="9218" name="Picture 2" descr="C:\Users\Mounika\Pictures\Screenshots\Screenshot (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66" y="1253836"/>
            <a:ext cx="81820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73784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976584">
            <a:off x="1492132" y="2453582"/>
            <a:ext cx="6809284" cy="923330"/>
          </a:xfrm>
          <a:prstGeom prst="rect">
            <a:avLst/>
          </a:prstGeom>
          <a:noFill/>
        </p:spPr>
        <p:txBody>
          <a:bodyPr wrap="square" lIns="91440" tIns="45720" rIns="91440" bIns="45720">
            <a:spAutoFit/>
          </a:bodyPr>
          <a:lstStyle/>
          <a:p>
            <a:pPr algn="ct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375629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66800"/>
            <a:ext cx="8458200" cy="3370153"/>
          </a:xfrm>
          <a:prstGeom prst="rect">
            <a:avLst/>
          </a:prstGeom>
        </p:spPr>
        <p:txBody>
          <a:bodyPr wrap="square">
            <a:spAutoFit/>
          </a:bodyPr>
          <a:lstStyle/>
          <a:p>
            <a:pPr algn="just"/>
            <a:r>
              <a:rPr lang="en-IN" dirty="0"/>
              <a:t> </a:t>
            </a:r>
          </a:p>
          <a:p>
            <a:pPr algn="just">
              <a:lnSpc>
                <a:spcPct val="150000"/>
              </a:lnSpc>
            </a:pPr>
            <a:r>
              <a:rPr lang="en-IN" dirty="0"/>
              <a:t>	</a:t>
            </a:r>
            <a:r>
              <a:rPr lang="en-IN" sz="1600" dirty="0"/>
              <a:t>In this project,  government needs to constantly monitor the academic progress of beneficiary’s right of scholarship from primary level to the post graduation level in order to link their academic progress with scholarship scheme on a digital platform. Consider set of criteria's to issue scholarships for the students, who satisfy criteria can be beneficiars of the scholarship scheme. Here we have three  academic criteria's such as 75%-85% , 85% -90% and 90% above should get three category schemes of scholarships respectively. Hence, the students who are eligible for scholarship they  must process the above said criteria.</a:t>
            </a:r>
            <a:endParaRPr lang="en-US" sz="1600" dirty="0"/>
          </a:p>
        </p:txBody>
      </p:sp>
      <p:sp>
        <p:nvSpPr>
          <p:cNvPr id="3" name="TextBox 2"/>
          <p:cNvSpPr txBox="1"/>
          <p:nvPr/>
        </p:nvSpPr>
        <p:spPr>
          <a:xfrm>
            <a:off x="133670" y="533400"/>
            <a:ext cx="1486304" cy="400110"/>
          </a:xfrm>
          <a:prstGeom prst="rect">
            <a:avLst/>
          </a:prstGeom>
          <a:noFill/>
        </p:spPr>
        <p:txBody>
          <a:bodyPr wrap="none" rtlCol="0">
            <a:spAutoFit/>
          </a:bodyPr>
          <a:lstStyle/>
          <a:p>
            <a:r>
              <a:rPr lang="en-IN" sz="2000" dirty="0" smtClean="0">
                <a:solidFill>
                  <a:schemeClr val="accent5"/>
                </a:solidFill>
              </a:rPr>
              <a:t>ABSTRACT</a:t>
            </a:r>
            <a:endParaRPr lang="en-IN" sz="2000" dirty="0">
              <a:solidFill>
                <a:schemeClr val="accent5"/>
              </a:solidFill>
            </a:endParaRPr>
          </a:p>
        </p:txBody>
      </p:sp>
    </p:spTree>
    <p:extLst>
      <p:ext uri="{BB962C8B-B14F-4D97-AF65-F5344CB8AC3E}">
        <p14:creationId xmlns:p14="http://schemas.microsoft.com/office/powerpoint/2010/main" val="320285608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999" y="1066800"/>
            <a:ext cx="7926779" cy="5078313"/>
          </a:xfrm>
          <a:prstGeom prst="rect">
            <a:avLst/>
          </a:prstGeom>
          <a:noFill/>
        </p:spPr>
        <p:txBody>
          <a:bodyPr wrap="square" rtlCol="0">
            <a:spAutoFit/>
          </a:bodyPr>
          <a:lstStyle/>
          <a:p>
            <a:pPr algn="just"/>
            <a:r>
              <a:rPr lang="en-US" sz="1600" u="sng" dirty="0" smtClean="0">
                <a:hlinkClick r:id="rId2"/>
              </a:rPr>
              <a:t>WWW.INSPIRE.GOV.IN</a:t>
            </a:r>
            <a:endParaRPr lang="en-US" sz="1600" dirty="0" smtClean="0"/>
          </a:p>
          <a:p>
            <a:pPr algn="just"/>
            <a:r>
              <a:rPr lang="en-US" dirty="0" smtClean="0"/>
              <a:t>	</a:t>
            </a:r>
            <a:r>
              <a:rPr lang="en-US" sz="1600" dirty="0" smtClean="0"/>
              <a:t>In this scheme the government provides scholarships only for top 3 students in a state wide .This scheme only focus on science and research &amp; development .This scheme applicable from board level to UG level.</a:t>
            </a:r>
          </a:p>
          <a:p>
            <a:pPr algn="just"/>
            <a:r>
              <a:rPr lang="en-US" sz="1600" u="sng" dirty="0">
                <a:hlinkClick r:id="rId3"/>
              </a:rPr>
              <a:t>WWW.EPASS.GOV.IN</a:t>
            </a:r>
            <a:endParaRPr lang="en-US" sz="1600" dirty="0"/>
          </a:p>
          <a:p>
            <a:pPr algn="just"/>
            <a:r>
              <a:rPr lang="en-US" sz="1600" dirty="0"/>
              <a:t>	Students who belongs to categories of SC,ST whose annual income is two lakhs or below and BC ,EBC,disabled welfare students whose parental income one lakh or below.</a:t>
            </a:r>
          </a:p>
          <a:p>
            <a:pPr algn="just"/>
            <a:r>
              <a:rPr lang="en-US" sz="1600" dirty="0"/>
              <a:t>		In this scheme the merit students are not benificiars .This scheme only focus on the community and financial positions but not the talent of the students</a:t>
            </a:r>
            <a:r>
              <a:rPr lang="en-US" sz="1600" dirty="0" smtClean="0"/>
              <a:t>.</a:t>
            </a:r>
          </a:p>
          <a:p>
            <a:pPr algn="just"/>
            <a:r>
              <a:rPr lang="en-US" sz="1600" u="sng" dirty="0">
                <a:hlinkClick r:id="rId4"/>
              </a:rPr>
              <a:t>WWW.SCHOLORSHIP.POSITION.COM</a:t>
            </a:r>
            <a:endParaRPr lang="en-US" sz="1600" dirty="0"/>
          </a:p>
          <a:p>
            <a:pPr algn="just"/>
            <a:r>
              <a:rPr lang="en-US" sz="1600" dirty="0"/>
              <a:t>Presently there are various financial aids and scholarships for women around the world .Scholarships for women are available at all degree level that is UG , PG and PHD  .</a:t>
            </a:r>
          </a:p>
          <a:p>
            <a:pPr algn="just"/>
            <a:r>
              <a:rPr lang="en-US" sz="1600" dirty="0"/>
              <a:t>	This scheme only applicable for only women/girls students .This scheme also does not consider any academic percentages .This scholarships useful for only for girls but not the male students</a:t>
            </a:r>
          </a:p>
          <a:p>
            <a:pPr algn="just"/>
            <a:endParaRPr lang="en-US" sz="1600" dirty="0" smtClean="0"/>
          </a:p>
          <a:p>
            <a:pPr algn="just">
              <a:buFont typeface="Arial" pitchFamily="34" charset="0"/>
              <a:buChar char="•"/>
            </a:pPr>
            <a:endParaRPr lang="en-US" dirty="0"/>
          </a:p>
        </p:txBody>
      </p:sp>
      <p:sp>
        <p:nvSpPr>
          <p:cNvPr id="3" name="TextBox 2"/>
          <p:cNvSpPr txBox="1"/>
          <p:nvPr/>
        </p:nvSpPr>
        <p:spPr>
          <a:xfrm>
            <a:off x="2749815" y="463564"/>
            <a:ext cx="2292615" cy="369332"/>
          </a:xfrm>
          <a:prstGeom prst="rect">
            <a:avLst/>
          </a:prstGeom>
          <a:noFill/>
        </p:spPr>
        <p:txBody>
          <a:bodyPr wrap="none" rtlCol="0">
            <a:spAutoFit/>
          </a:bodyPr>
          <a:lstStyle/>
          <a:p>
            <a:r>
              <a:rPr lang="en-IN" dirty="0" smtClean="0">
                <a:solidFill>
                  <a:schemeClr val="accent4"/>
                </a:solidFill>
              </a:rPr>
              <a:t>LITERTURE SURVEY</a:t>
            </a:r>
            <a:endParaRPr lang="en-IN"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85800"/>
            <a:ext cx="7924800" cy="2231380"/>
          </a:xfrm>
          <a:prstGeom prst="rect">
            <a:avLst/>
          </a:prstGeom>
          <a:noFill/>
        </p:spPr>
        <p:txBody>
          <a:bodyPr wrap="square" rtlCol="0">
            <a:spAutoFit/>
          </a:bodyPr>
          <a:lstStyle/>
          <a:p>
            <a:r>
              <a:rPr lang="en-US" sz="1600" u="sng" dirty="0" smtClean="0">
                <a:hlinkClick r:id="rId2"/>
              </a:rPr>
              <a:t>WWW.MHRD.GOV.IN</a:t>
            </a:r>
            <a:endParaRPr lang="en-US" sz="1600" dirty="0" smtClean="0"/>
          </a:p>
          <a:p>
            <a:pPr algn="just">
              <a:lnSpc>
                <a:spcPct val="150000"/>
              </a:lnSpc>
            </a:pPr>
            <a:r>
              <a:rPr lang="en-US" dirty="0" smtClean="0"/>
              <a:t>	</a:t>
            </a:r>
            <a:r>
              <a:rPr lang="en-US" sz="1600" dirty="0" smtClean="0"/>
              <a:t>The national merit scheme the objectives of which was to provide financial assistance to merit students</a:t>
            </a:r>
            <a:r>
              <a:rPr lang="en-IN" sz="1600" dirty="0" smtClean="0"/>
              <a:t>This </a:t>
            </a:r>
            <a:r>
              <a:rPr lang="en-IN" sz="1600" dirty="0"/>
              <a:t>scheme applicable from board level to it is based on merit but not from the school level .In school level also so many merit students are there but they are not benefit for any scholarships.</a:t>
            </a:r>
          </a:p>
          <a:p>
            <a:pPr algn="just">
              <a:lnSpc>
                <a:spcPct val="150000"/>
              </a:lnSpc>
            </a:pPr>
            <a:endParaRPr lang="en-US" sz="1600" dirty="0"/>
          </a:p>
        </p:txBody>
      </p:sp>
      <p:sp>
        <p:nvSpPr>
          <p:cNvPr id="4" name="TextBox 3"/>
          <p:cNvSpPr txBox="1"/>
          <p:nvPr/>
        </p:nvSpPr>
        <p:spPr>
          <a:xfrm>
            <a:off x="685800" y="2797614"/>
            <a:ext cx="7854863" cy="1200329"/>
          </a:xfrm>
          <a:prstGeom prst="rect">
            <a:avLst/>
          </a:prstGeom>
          <a:noFill/>
        </p:spPr>
        <p:txBody>
          <a:bodyPr wrap="square" rtlCol="0">
            <a:spAutoFit/>
          </a:bodyPr>
          <a:lstStyle/>
          <a:p>
            <a:pPr algn="just">
              <a:lnSpc>
                <a:spcPct val="150000"/>
              </a:lnSpc>
            </a:pPr>
            <a:r>
              <a:rPr lang="en-US" sz="1600" dirty="0" smtClean="0"/>
              <a:t>	By analyzing the above scholarships schemes we find above disadvantages .By overcome these problems we have to implement one new scheme i.e. </a:t>
            </a:r>
            <a:r>
              <a:rPr lang="en-US" sz="1600" b="1" dirty="0" smtClean="0">
                <a:solidFill>
                  <a:schemeClr val="accent1"/>
                </a:solidFill>
              </a:rPr>
              <a:t>PERFORMANCE BASED SCHOLARSHIPS.</a:t>
            </a:r>
            <a:endParaRPr lang="en-US" sz="1600" b="1"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1" y="1368468"/>
            <a:ext cx="7239000" cy="2308324"/>
          </a:xfrm>
          <a:prstGeom prst="rect">
            <a:avLst/>
          </a:prstGeom>
          <a:noFill/>
        </p:spPr>
        <p:txBody>
          <a:bodyPr wrap="square" rtlCol="0">
            <a:spAutoFit/>
          </a:bodyPr>
          <a:lstStyle/>
          <a:p>
            <a:pPr algn="just">
              <a:lnSpc>
                <a:spcPct val="150000"/>
              </a:lnSpc>
            </a:pPr>
            <a:r>
              <a:rPr lang="en-US" sz="1600" dirty="0" smtClean="0"/>
              <a:t>The main objective of this project is to provide the scholarship based on their performance .In this scheme the scholarships based purely on their academic performance and does not consider any community or financial positions .In this scheme the scholarships are provided from primary level to post graduation level .By implementing this scheme the students are also more concentrate on their academics.</a:t>
            </a:r>
            <a:endParaRPr lang="en-US" sz="1600" dirty="0"/>
          </a:p>
        </p:txBody>
      </p:sp>
      <p:sp>
        <p:nvSpPr>
          <p:cNvPr id="5" name="TextBox 4"/>
          <p:cNvSpPr txBox="1"/>
          <p:nvPr/>
        </p:nvSpPr>
        <p:spPr>
          <a:xfrm>
            <a:off x="2743200" y="690594"/>
            <a:ext cx="2842445" cy="400110"/>
          </a:xfrm>
          <a:prstGeom prst="rect">
            <a:avLst/>
          </a:prstGeom>
          <a:noFill/>
        </p:spPr>
        <p:txBody>
          <a:bodyPr wrap="none" rtlCol="0">
            <a:spAutoFit/>
          </a:bodyPr>
          <a:lstStyle/>
          <a:p>
            <a:r>
              <a:rPr lang="en-IN" sz="2000" dirty="0" smtClean="0">
                <a:solidFill>
                  <a:schemeClr val="accent4"/>
                </a:solidFill>
              </a:rPr>
              <a:t>PROBLEM DEFINITION</a:t>
            </a:r>
            <a:endParaRPr lang="en-IN" sz="2000"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66800"/>
            <a:ext cx="8229600" cy="2354491"/>
          </a:xfrm>
          <a:prstGeom prst="rect">
            <a:avLst/>
          </a:prstGeom>
        </p:spPr>
        <p:txBody>
          <a:bodyPr wrap="square">
            <a:spAutoFit/>
          </a:bodyPr>
          <a:lstStyle/>
          <a:p>
            <a:pPr>
              <a:lnSpc>
                <a:spcPct val="150000"/>
              </a:lnSpc>
            </a:pPr>
            <a:r>
              <a:rPr lang="en-IN" dirty="0">
                <a:solidFill>
                  <a:schemeClr val="accent4"/>
                </a:solidFill>
              </a:rPr>
              <a:t>EXISTING SYSTEM </a:t>
            </a:r>
            <a:r>
              <a:rPr lang="en-IN" sz="1600" dirty="0">
                <a:solidFill>
                  <a:schemeClr val="accent4"/>
                </a:solidFill>
              </a:rPr>
              <a:t>:</a:t>
            </a:r>
          </a:p>
          <a:p>
            <a:pPr algn="just">
              <a:lnSpc>
                <a:spcPct val="150000"/>
              </a:lnSpc>
            </a:pPr>
            <a:r>
              <a:rPr lang="en-IN" sz="1600" dirty="0"/>
              <a:t>Many existing schemes provide scholarship based on financial or community wise. Even some schemes provide based on merit wise but they are not provide from the primary </a:t>
            </a:r>
            <a:r>
              <a:rPr lang="en-IN" sz="1600" dirty="0" smtClean="0"/>
              <a:t>level.</a:t>
            </a:r>
            <a:endParaRPr lang="en-IN" sz="1600" dirty="0"/>
          </a:p>
          <a:p>
            <a:pPr algn="just">
              <a:lnSpc>
                <a:spcPct val="150000"/>
              </a:lnSpc>
            </a:pPr>
            <a:r>
              <a:rPr lang="en-IN" sz="1600" dirty="0"/>
              <a:t>Through this existing system the students efficiency cannot be </a:t>
            </a:r>
            <a:r>
              <a:rPr lang="en-IN" sz="1600" dirty="0" smtClean="0"/>
              <a:t>measured.Because </a:t>
            </a:r>
            <a:r>
              <a:rPr lang="en-IN" sz="1600" dirty="0"/>
              <a:t>the scholarships </a:t>
            </a:r>
            <a:r>
              <a:rPr lang="en-IN" sz="1600" dirty="0" smtClean="0"/>
              <a:t>are not given based on the performance.</a:t>
            </a:r>
            <a:endParaRPr lang="en-IN" sz="1600" dirty="0"/>
          </a:p>
        </p:txBody>
      </p:sp>
    </p:spTree>
    <p:extLst>
      <p:ext uri="{BB962C8B-B14F-4D97-AF65-F5344CB8AC3E}">
        <p14:creationId xmlns:p14="http://schemas.microsoft.com/office/powerpoint/2010/main" val="4159933153"/>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612</TotalTime>
  <Words>1194</Words>
  <Application>Microsoft Office PowerPoint</Application>
  <PresentationFormat>On-screen Show (4:3)</PresentationFormat>
  <Paragraphs>265</Paragraphs>
  <Slides>42</Slides>
  <Notes>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HOME-PC</dc:creator>
  <cp:lastModifiedBy>Mounika</cp:lastModifiedBy>
  <cp:revision>106</cp:revision>
  <dcterms:created xsi:type="dcterms:W3CDTF">2006-08-16T00:00:00Z</dcterms:created>
  <dcterms:modified xsi:type="dcterms:W3CDTF">2017-05-08T17:49:03Z</dcterms:modified>
</cp:coreProperties>
</file>